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4E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-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63CE-EE1B-402C-8E40-2B8646C084F1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B5F69-BCFF-4117-A7BB-BDD0B2D0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63CE-EE1B-402C-8E40-2B8646C084F1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B5F69-BCFF-4117-A7BB-BDD0B2D0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63CE-EE1B-402C-8E40-2B8646C084F1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B5F69-BCFF-4117-A7BB-BDD0B2D0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63CE-EE1B-402C-8E40-2B8646C084F1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B5F69-BCFF-4117-A7BB-BDD0B2D0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63CE-EE1B-402C-8E40-2B8646C084F1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B5F69-BCFF-4117-A7BB-BDD0B2D0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63CE-EE1B-402C-8E40-2B8646C084F1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B5F69-BCFF-4117-A7BB-BDD0B2D0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63CE-EE1B-402C-8E40-2B8646C084F1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B5F69-BCFF-4117-A7BB-BDD0B2D0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63CE-EE1B-402C-8E40-2B8646C084F1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B5F69-BCFF-4117-A7BB-BDD0B2D0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63CE-EE1B-402C-8E40-2B8646C084F1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B5F69-BCFF-4117-A7BB-BDD0B2D0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63CE-EE1B-402C-8E40-2B8646C084F1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B5F69-BCFF-4117-A7BB-BDD0B2D0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F63CE-EE1B-402C-8E40-2B8646C084F1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B5F69-BCFF-4117-A7BB-BDD0B2D0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9000"/>
            <a:lum bright="13000" contrast="-21000"/>
          </a:blip>
          <a:srcRect/>
          <a:tile tx="158750" ty="-107950" sx="65000" sy="65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F63CE-EE1B-402C-8E40-2B8646C084F1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B5F69-BCFF-4117-A7BB-BDD0B2D023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86256"/>
            <a:ext cx="6400800" cy="1352544"/>
          </a:xfrm>
        </p:spPr>
        <p:txBody>
          <a:bodyPr>
            <a:normAutofit/>
          </a:bodyPr>
          <a:lstStyle/>
          <a:p>
            <a:r>
              <a:rPr lang="en" sz="2800" b="1" dirty="0">
                <a:solidFill>
                  <a:srgbClr val="C04E00"/>
                </a:solidFill>
                <a:latin typeface="Comic Sans MS" pitchFamily="66" charset="0"/>
              </a:rPr>
              <a:t>Prof. Slobodan Janković</a:t>
            </a:r>
            <a:endParaRPr lang="en-US" sz="2800" b="1" dirty="0">
              <a:solidFill>
                <a:srgbClr val="C04E00"/>
              </a:solidFill>
              <a:latin typeface="Comic Sans MS" pitchFamily="66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" b="1" dirty="0">
                <a:solidFill>
                  <a:srgbClr val="C04E00"/>
                </a:solidFill>
                <a:latin typeface="Comic Sans MS" pitchFamily="66" charset="0"/>
              </a:rPr>
              <a:t>Prophylactic use of drugs during implantation of an artificial hip joint</a:t>
            </a:r>
            <a:br>
              <a:rPr lang="sr-Cyrl-CS" b="1" dirty="0">
                <a:solidFill>
                  <a:srgbClr val="B3D9FF"/>
                </a:solidFill>
                <a:latin typeface="Comic Sans MS" pitchFamily="66" charset="0"/>
              </a:rPr>
            </a:br>
            <a:endParaRPr lang="en-US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428596" y="0"/>
            <a:ext cx="8029604" cy="5786478"/>
          </a:xfrm>
        </p:spPr>
        <p:txBody>
          <a:bodyPr>
            <a:noAutofit/>
          </a:bodyPr>
          <a:lstStyle/>
          <a:p>
            <a:pPr algn="l"/>
            <a:br>
              <a:rPr lang="sr-Cyrl-CS" sz="2800" b="1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800" b="1" dirty="0">
                <a:solidFill>
                  <a:srgbClr val="C04E00"/>
                </a:solidFill>
                <a:latin typeface="Comic Sans MS" pitchFamily="66" charset="0"/>
              </a:rPr>
              <a:t>   </a:t>
            </a:r>
            <a:r>
              <a:rPr lang="en" b="1" dirty="0">
                <a:solidFill>
                  <a:srgbClr val="C04E00"/>
                </a:solidFill>
                <a:latin typeface="Comic Sans MS" pitchFamily="66" charset="0"/>
              </a:rPr>
              <a:t>  </a:t>
            </a:r>
            <a:br>
              <a:rPr lang="sr-Cyrl-CS" sz="2800" b="1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800" b="1" dirty="0">
                <a:solidFill>
                  <a:srgbClr val="C04E00"/>
                </a:solidFill>
                <a:latin typeface="Comic Sans MS" pitchFamily="66" charset="0"/>
              </a:rPr>
              <a:t>     </a:t>
            </a:r>
            <a:r>
              <a:rPr lang="en" sz="3200" b="1" dirty="0">
                <a:solidFill>
                  <a:srgbClr val="C04E00"/>
                </a:solidFill>
                <a:latin typeface="Comic Sans MS" pitchFamily="66" charset="0"/>
              </a:rPr>
              <a:t>ANTIBIOTIC PROPHYLAXIS</a:t>
            </a:r>
            <a:br>
              <a:rPr lang="sr-Cyrl-CS" sz="3200" b="1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000" b="1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br>
              <a:rPr lang="sr-Cyrl-CS" sz="2000" b="1" dirty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en" sz="2800" b="1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 2"/>
              </a:rPr>
              <a:t></a:t>
            </a:r>
            <a:r>
              <a:rPr lang="en" sz="2800" b="1" dirty="0">
                <a:solidFill>
                  <a:schemeClr val="accent2"/>
                </a:solidFill>
                <a:latin typeface="Comic Sans MS" pitchFamily="66" charset="0"/>
                <a:sym typeface="Wingdings 2"/>
              </a:rPr>
              <a:t> 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</a:rPr>
              <a:t>Prophylactic use of antibiotics reduces the frequency of postoperative infection by 2-3 times</a:t>
            </a:r>
            <a:br>
              <a:rPr lang="sr-Cyrl-CS" sz="28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1000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10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800" b="1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 2"/>
              </a:rPr>
              <a:t></a:t>
            </a:r>
            <a:r>
              <a:rPr lang="en" sz="2800" b="1" dirty="0">
                <a:solidFill>
                  <a:schemeClr val="accent2"/>
                </a:solidFill>
                <a:latin typeface="Comic Sans MS" pitchFamily="66" charset="0"/>
                <a:sym typeface="Wingdings 2"/>
              </a:rPr>
              <a:t> 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</a:rPr>
              <a:t>Prophylactic use of antibiotics reduces mortality twice after 60 days</a:t>
            </a:r>
            <a:br>
              <a:rPr lang="sr-Cyrl-CS" sz="28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1000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10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800" b="1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 2"/>
              </a:rPr>
              <a:t></a:t>
            </a:r>
            <a:r>
              <a:rPr lang="en" sz="2800" b="1" dirty="0">
                <a:solidFill>
                  <a:schemeClr val="accent2"/>
                </a:solidFill>
                <a:latin typeface="Comic Sans MS" pitchFamily="66" charset="0"/>
                <a:sym typeface="Wingdings 2"/>
              </a:rPr>
              <a:t> 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</a:rPr>
              <a:t>Prophylaxis is not used </a:t>
            </a:r>
            <a:r>
              <a:rPr lang="en" sz="2800">
                <a:solidFill>
                  <a:srgbClr val="C04E00"/>
                </a:solidFill>
                <a:latin typeface="Comic Sans MS" pitchFamily="66" charset="0"/>
              </a:rPr>
              <a:t>in </a:t>
            </a:r>
            <a:r>
              <a:rPr lang="en" sz="2800">
                <a:solidFill>
                  <a:srgbClr val="C04E00"/>
                </a:solidFill>
                <a:latin typeface="MS Reference Sans Serif"/>
              </a:rPr>
              <a:t>" </a:t>
            </a:r>
            <a:r>
              <a:rPr lang="en" sz="2800">
                <a:solidFill>
                  <a:srgbClr val="C04E00"/>
                </a:solidFill>
                <a:latin typeface="Comic Sans MS" pitchFamily="66" charset="0"/>
              </a:rPr>
              <a:t>clean 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</a:rPr>
              <a:t>" operations, which are elective, non-traumatic, not associated with acute inflammation and where there is no opening of hollow organs; there is an infection rate of 2%</a:t>
            </a:r>
            <a:endParaRPr lang="en-US" sz="2800" dirty="0">
              <a:solidFill>
                <a:srgbClr val="C04E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42844" y="857232"/>
            <a:ext cx="9001156" cy="5786478"/>
          </a:xfrm>
        </p:spPr>
        <p:txBody>
          <a:bodyPr>
            <a:noAutofit/>
          </a:bodyPr>
          <a:lstStyle/>
          <a:p>
            <a:pPr algn="l"/>
            <a:br>
              <a:rPr lang="sr-Cyrl-CS" sz="2800" b="1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800" b="1" dirty="0">
                <a:solidFill>
                  <a:srgbClr val="C04E00"/>
                </a:solidFill>
                <a:latin typeface="Comic Sans MS" pitchFamily="66" charset="0"/>
              </a:rPr>
              <a:t>       </a:t>
            </a:r>
            <a:r>
              <a:rPr lang="en" sz="3200" b="1" dirty="0">
                <a:solidFill>
                  <a:srgbClr val="C04E00"/>
                </a:solidFill>
                <a:latin typeface="Comic Sans MS" pitchFamily="66" charset="0"/>
              </a:rPr>
              <a:t>ANTIBIOTIC PROPHYLAXIS</a:t>
            </a:r>
            <a:br>
              <a:rPr lang="sr-Cyrl-CS" sz="3200" b="1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000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20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8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 2"/>
              </a:rPr>
              <a:t>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  <a:sym typeface="Wingdings 2"/>
              </a:rPr>
              <a:t> 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</a:rPr>
              <a:t>Prophylaxis is used </a:t>
            </a:r>
            <a:r>
              <a:rPr lang="en" sz="2800">
                <a:solidFill>
                  <a:srgbClr val="C04E00"/>
                </a:solidFill>
                <a:latin typeface="Comic Sans MS" pitchFamily="66" charset="0"/>
              </a:rPr>
              <a:t>in </a:t>
            </a:r>
            <a:r>
              <a:rPr lang="en" sz="2800">
                <a:solidFill>
                  <a:srgbClr val="C04E00"/>
                </a:solidFill>
                <a:latin typeface="MS Reference Sans Serif"/>
              </a:rPr>
              <a:t>" </a:t>
            </a:r>
            <a:r>
              <a:rPr lang="en" sz="2800">
                <a:solidFill>
                  <a:srgbClr val="C04E00"/>
                </a:solidFill>
                <a:latin typeface="Comic Sans MS" pitchFamily="66" charset="0"/>
              </a:rPr>
              <a:t>clean 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</a:rPr>
              <a:t>" operations with the incorporation of artificial materials</a:t>
            </a:r>
            <a:br>
              <a:rPr lang="sr-Cyrl-CS" sz="28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1200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12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8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 2"/>
              </a:rPr>
              <a:t>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  <a:sym typeface="Wingdings 2"/>
              </a:rPr>
              <a:t> 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</a:rPr>
              <a:t>A single dose of antibiotic is given 30-60 minutes before the skin incision</a:t>
            </a:r>
            <a:br>
              <a:rPr lang="sr-Cyrl-CS" sz="28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1200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12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8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 2"/>
              </a:rPr>
              <a:t>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  <a:sym typeface="Wingdings 2"/>
              </a:rPr>
              <a:t> 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</a:rPr>
              <a:t>If the operation lasts longer than 2-3 hours, another dose of antibiotics is added after 3-4 hours from the first incision</a:t>
            </a:r>
            <a:br>
              <a:rPr lang="sr-Cyrl-CS" sz="28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1200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12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8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 2"/>
              </a:rPr>
              <a:t>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  <a:sym typeface="Wingdings 2"/>
              </a:rPr>
              <a:t> 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</a:rPr>
              <a:t>In case of cardiac surgery, prophylaxis continues for at least 24 hours</a:t>
            </a:r>
            <a:br>
              <a:rPr lang="en-US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b="1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2800" b="1" dirty="0">
                <a:solidFill>
                  <a:srgbClr val="C04E00"/>
                </a:solidFill>
                <a:latin typeface="Comic Sans MS" pitchFamily="66" charset="0"/>
              </a:rPr>
            </a:br>
            <a:endParaRPr lang="en-US" sz="2800" dirty="0">
              <a:solidFill>
                <a:srgbClr val="C04E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357158" y="857232"/>
            <a:ext cx="8786842" cy="5786478"/>
          </a:xfrm>
        </p:spPr>
        <p:txBody>
          <a:bodyPr>
            <a:noAutofit/>
          </a:bodyPr>
          <a:lstStyle/>
          <a:p>
            <a:pPr algn="l"/>
            <a:r>
              <a:rPr lang="en" sz="3200" b="1" dirty="0">
                <a:solidFill>
                  <a:srgbClr val="C04E00"/>
                </a:solidFill>
                <a:latin typeface="Comic Sans MS" pitchFamily="66" charset="0"/>
              </a:rPr>
              <a:t>    </a:t>
            </a:r>
            <a:br>
              <a:rPr lang="sr-Cyrl-CS" sz="3200" b="1" dirty="0">
                <a:solidFill>
                  <a:srgbClr val="C04E00"/>
                </a:solidFill>
                <a:latin typeface="Comic Sans MS" pitchFamily="66" charset="0"/>
              </a:rPr>
            </a:br>
            <a:br>
              <a:rPr lang="sr-Cyrl-CS" sz="3200" b="1" dirty="0">
                <a:solidFill>
                  <a:srgbClr val="C04E00"/>
                </a:solidFill>
                <a:latin typeface="Comic Sans MS" pitchFamily="66" charset="0"/>
              </a:rPr>
            </a:br>
            <a:br>
              <a:rPr lang="sr-Cyrl-CS" sz="3200" b="1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3200" b="1" dirty="0">
                <a:solidFill>
                  <a:srgbClr val="C04E00"/>
                </a:solidFill>
                <a:latin typeface="Comic Sans MS" pitchFamily="66" charset="0"/>
              </a:rPr>
              <a:t>ANTIBIOTIC PROPHYLAXIS</a:t>
            </a:r>
            <a:br>
              <a:rPr lang="sr-Cyrl-CS" sz="3200" b="1" dirty="0">
                <a:solidFill>
                  <a:srgbClr val="C04E00"/>
                </a:solidFill>
                <a:latin typeface="Comic Sans MS" pitchFamily="66" charset="0"/>
              </a:rPr>
            </a:br>
            <a:br>
              <a:rPr lang="sr-Cyrl-CS" sz="1600" b="1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700" b="1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700" b="1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8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 2"/>
              </a:rPr>
              <a:t> 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</a:rPr>
              <a:t>Cefazolin is the drug of choice (1st generation cephalosporin)</a:t>
            </a:r>
            <a:br>
              <a:rPr lang="sr-Cyrl-CS" sz="28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1600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16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8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 2"/>
              </a:rPr>
              <a:t> 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</a:rPr>
              <a:t>Risk factors for postoperative wound infection: diabetes, age, obesity, alcoholism, admission to collective accommodation, comorbidity</a:t>
            </a:r>
            <a:br>
              <a:rPr lang="sr-Cyrl-CS" sz="28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1600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16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8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 2"/>
              </a:rPr>
              <a:t> 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</a:rPr>
              <a:t>Carrying S. </a:t>
            </a:r>
            <a:r>
              <a:rPr lang="en" sz="2800" dirty="0" err="1">
                <a:solidFill>
                  <a:srgbClr val="C04E00"/>
                </a:solidFill>
                <a:latin typeface="Comic Sans MS" pitchFamily="66" charset="0"/>
              </a:rPr>
              <a:t>aureus in the nose increases the risk 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</a:rPr>
              <a:t>of wound or catheter infection 2-9 times</a:t>
            </a:r>
            <a:br>
              <a:rPr lang="en-US" sz="2800" dirty="0">
                <a:solidFill>
                  <a:srgbClr val="C04E00"/>
                </a:solidFill>
                <a:latin typeface="Comic Sans MS" pitchFamily="66" charset="0"/>
              </a:rPr>
            </a:br>
            <a:br>
              <a:rPr lang="sr-Cyrl-CS" sz="2800" b="1" dirty="0">
                <a:solidFill>
                  <a:srgbClr val="C04E00"/>
                </a:solidFill>
                <a:latin typeface="Comic Sans MS" pitchFamily="66" charset="0"/>
              </a:rPr>
            </a:br>
            <a:br>
              <a:rPr lang="en-US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b="1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2800" b="1" dirty="0">
                <a:solidFill>
                  <a:srgbClr val="C04E00"/>
                </a:solidFill>
                <a:latin typeface="Comic Sans MS" pitchFamily="66" charset="0"/>
              </a:rPr>
            </a:br>
            <a:endParaRPr lang="en-US" sz="2800" dirty="0">
              <a:solidFill>
                <a:srgbClr val="C04E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357158" y="1071522"/>
            <a:ext cx="8786842" cy="5786478"/>
          </a:xfrm>
        </p:spPr>
        <p:txBody>
          <a:bodyPr>
            <a:noAutofit/>
          </a:bodyPr>
          <a:lstStyle/>
          <a:p>
            <a:pPr algn="l">
              <a:lnSpc>
                <a:spcPct val="90000"/>
              </a:lnSpc>
            </a:pPr>
            <a:r>
              <a:rPr lang="en" sz="3200" b="1" dirty="0">
                <a:solidFill>
                  <a:srgbClr val="C04E00"/>
                </a:solidFill>
                <a:latin typeface="Comic Sans MS" pitchFamily="66" charset="0"/>
              </a:rPr>
              <a:t>    </a:t>
            </a:r>
            <a:br>
              <a:rPr lang="sr-Cyrl-CS" sz="3200" b="1" dirty="0">
                <a:solidFill>
                  <a:srgbClr val="C04E00"/>
                </a:solidFill>
                <a:latin typeface="Comic Sans MS" pitchFamily="66" charset="0"/>
              </a:rPr>
            </a:br>
            <a:br>
              <a:rPr lang="sr-Cyrl-CS" sz="3200" b="1" dirty="0">
                <a:solidFill>
                  <a:srgbClr val="C04E00"/>
                </a:solidFill>
                <a:latin typeface="Comic Sans MS" pitchFamily="66" charset="0"/>
              </a:rPr>
            </a:br>
            <a:br>
              <a:rPr lang="sr-Cyrl-CS" sz="3200" b="1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3200" b="1" dirty="0">
                <a:solidFill>
                  <a:srgbClr val="C04E00"/>
                </a:solidFill>
                <a:latin typeface="Comic Sans MS" pitchFamily="66" charset="0"/>
              </a:rPr>
              <a:t>ANTIBIOTIC PROPHYLAXIS</a:t>
            </a:r>
            <a:br>
              <a:rPr lang="sr-Cyrl-CS" sz="3200" b="1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dirty="0">
                <a:solidFill>
                  <a:srgbClr val="C04E00"/>
                </a:solidFill>
                <a:latin typeface="Arial" charset="0"/>
              </a:rPr>
              <a:t> </a:t>
            </a:r>
            <a:br>
              <a:rPr lang="sr-Cyrl-CS" dirty="0">
                <a:solidFill>
                  <a:srgbClr val="C04E00"/>
                </a:solidFill>
                <a:latin typeface="Arial" charset="0"/>
              </a:rPr>
            </a:br>
            <a:r>
              <a:rPr lang="en" sz="28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 2"/>
              </a:rPr>
              <a:t> 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</a:rPr>
              <a:t>S. </a:t>
            </a:r>
            <a:r>
              <a:rPr lang="en" sz="2800" dirty="0" err="1">
                <a:solidFill>
                  <a:srgbClr val="C04E00"/>
                </a:solidFill>
                <a:latin typeface="Comic Sans MS" pitchFamily="66" charset="0"/>
              </a:rPr>
              <a:t>aureus 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</a:rPr>
              <a:t>carriers (in the nose) should be treated twice a day with intranasal 2% ointment with MUPIROCIN before cardiac 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surgery</a:t>
            </a:r>
            <a:br>
              <a:rPr lang="sr-Cyrl-CS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n" sz="2000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20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8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 2"/>
              </a:rPr>
              <a:t> 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</a:rPr>
              <a:t>Bathing with antiseptic soaps and depilation before surgery do not reduce the frequency of postoperative infections</a:t>
            </a:r>
            <a:br>
              <a:rPr lang="sr-Cyrl-CS" sz="28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000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20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8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 2"/>
              </a:rPr>
              <a:t> 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</a:rPr>
              <a:t>Never shave the skin before surgery, as this increases the risk of infection</a:t>
            </a:r>
            <a:br>
              <a:rPr lang="en-US" sz="2800" dirty="0">
                <a:solidFill>
                  <a:srgbClr val="B3D9FF"/>
                </a:solidFill>
                <a:latin typeface="Comic Sans MS" pitchFamily="66" charset="0"/>
              </a:rPr>
            </a:br>
            <a:br>
              <a:rPr lang="en-US" sz="2800" dirty="0">
                <a:solidFill>
                  <a:srgbClr val="C04E00"/>
                </a:solidFill>
                <a:latin typeface="Comic Sans MS" pitchFamily="66" charset="0"/>
              </a:rPr>
            </a:br>
            <a:br>
              <a:rPr lang="sr-Cyrl-CS" sz="2800" b="1" dirty="0">
                <a:solidFill>
                  <a:srgbClr val="C04E00"/>
                </a:solidFill>
                <a:latin typeface="Comic Sans MS" pitchFamily="66" charset="0"/>
              </a:rPr>
            </a:br>
            <a:br>
              <a:rPr lang="en-US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b="1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2800" b="1" dirty="0">
                <a:solidFill>
                  <a:srgbClr val="C04E00"/>
                </a:solidFill>
                <a:latin typeface="Comic Sans MS" pitchFamily="66" charset="0"/>
              </a:rPr>
            </a:br>
            <a:endParaRPr lang="en-US" sz="2800" dirty="0">
              <a:solidFill>
                <a:srgbClr val="C04E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357158" y="1357298"/>
            <a:ext cx="8786842" cy="5786478"/>
          </a:xfrm>
        </p:spPr>
        <p:txBody>
          <a:bodyPr>
            <a:noAutofit/>
          </a:bodyPr>
          <a:lstStyle/>
          <a:p>
            <a:pPr algn="l">
              <a:buClr>
                <a:schemeClr val="accent3">
                  <a:lumMod val="75000"/>
                </a:schemeClr>
              </a:buClr>
            </a:pPr>
            <a:r>
              <a:rPr lang="en" sz="3200" b="1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3200" b="1" dirty="0">
                <a:solidFill>
                  <a:srgbClr val="C04E00"/>
                </a:solidFill>
                <a:latin typeface="Comic Sans MS" pitchFamily="66" charset="0"/>
              </a:rPr>
            </a:br>
            <a:br>
              <a:rPr lang="sr-Cyrl-CS" sz="3200" b="1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3200" b="1" dirty="0">
                <a:solidFill>
                  <a:srgbClr val="C04E00"/>
                </a:solidFill>
                <a:latin typeface="Comic Sans MS" pitchFamily="66" charset="0"/>
              </a:rPr>
              <a:t>  </a:t>
            </a:r>
            <a:r>
              <a:rPr lang="en" sz="2800" b="1" dirty="0">
                <a:solidFill>
                  <a:srgbClr val="C04E00"/>
                </a:solidFill>
                <a:latin typeface="Comic Sans MS" pitchFamily="66" charset="0"/>
              </a:rPr>
              <a:t>PROPHYLAXIS OF DEEP VENOUS THROMBOSIS</a:t>
            </a:r>
            <a:br>
              <a:rPr lang="sr-Cyrl-CS" sz="3200" b="1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400" b="1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2400" b="1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8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 2"/>
              </a:rPr>
              <a:t> 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</a:rPr>
              <a:t>The frequency of DVT in hip fracture surgery is 10-20%, and the frequency of pulmonary embolism is 4-10%</a:t>
            </a:r>
            <a:br>
              <a:rPr lang="sr-Cyrl-CS" sz="28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800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28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8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 2"/>
              </a:rPr>
              <a:t> </a:t>
            </a:r>
            <a:r>
              <a:rPr lang="en" sz="2800" dirty="0">
                <a:solidFill>
                  <a:srgbClr val="C04E00"/>
                </a:solidFill>
                <a:latin typeface="Comic Sans MS" pitchFamily="66" charset="0"/>
              </a:rPr>
              <a:t>Possibilities of DVT prophylaxis:</a:t>
            </a:r>
            <a:br>
              <a:rPr lang="sr-Cyrl-CS" sz="28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800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r>
              <a:rPr lang="en" sz="20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"/>
              </a:rPr>
              <a:t> </a:t>
            </a:r>
            <a:r>
              <a:rPr lang="en" sz="2400" dirty="0">
                <a:solidFill>
                  <a:srgbClr val="C04E00"/>
                </a:solidFill>
                <a:latin typeface="Comic Sans MS" pitchFamily="66" charset="0"/>
              </a:rPr>
              <a:t>Ordinary heparin </a:t>
            </a:r>
            <a:r>
              <a:rPr lang="en" sz="2400">
                <a:solidFill>
                  <a:srgbClr val="C04E00"/>
                </a:solidFill>
                <a:latin typeface="Comic Sans MS" pitchFamily="66" charset="0"/>
              </a:rPr>
              <a:t>, 5000 IU </a:t>
            </a:r>
            <a:r>
              <a:rPr lang="en" sz="2400" dirty="0">
                <a:solidFill>
                  <a:srgbClr val="C04E00"/>
                </a:solidFill>
                <a:latin typeface="Comic Sans MS" pitchFamily="66" charset="0"/>
              </a:rPr>
              <a:t>subcutaneously, for 12 hours</a:t>
            </a:r>
            <a:br>
              <a:rPr lang="sr-Cyrl-CS" sz="2400" dirty="0">
                <a:solidFill>
                  <a:srgbClr val="C04E00"/>
                </a:solidFill>
                <a:latin typeface="Comic Sans MS" pitchFamily="66" charset="0"/>
              </a:rPr>
            </a:br>
            <a:br>
              <a:rPr lang="sr-Cyrl-CS" sz="4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400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r>
              <a:rPr lang="en" sz="20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"/>
              </a:rPr>
              <a:t></a:t>
            </a:r>
            <a:r>
              <a:rPr lang="en" sz="2400" dirty="0">
                <a:solidFill>
                  <a:srgbClr val="C04E00"/>
                </a:solidFill>
                <a:latin typeface="Comic Sans MS" pitchFamily="66" charset="0"/>
                <a:sym typeface="Wingdings"/>
              </a:rPr>
              <a:t> </a:t>
            </a:r>
            <a:r>
              <a:rPr lang="en" sz="2400" dirty="0">
                <a:solidFill>
                  <a:srgbClr val="C04E00"/>
                </a:solidFill>
                <a:latin typeface="Comic Sans MS" pitchFamily="66" charset="0"/>
              </a:rPr>
              <a:t>Low molecular weight heparins (enoxaparin, dalteparin, fraxiparin, reviparin) subcutaneously, 1-2 times a day</a:t>
            </a:r>
            <a:br>
              <a:rPr lang="sr-Cyrl-CS" sz="2400" dirty="0">
                <a:solidFill>
                  <a:srgbClr val="C04E00"/>
                </a:solidFill>
                <a:latin typeface="Comic Sans MS" pitchFamily="66" charset="0"/>
              </a:rPr>
            </a:br>
            <a:br>
              <a:rPr lang="sr-Cyrl-CS" sz="4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400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r>
              <a:rPr lang="en" sz="20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"/>
              </a:rPr>
              <a:t></a:t>
            </a:r>
            <a:r>
              <a:rPr lang="en" sz="2400" dirty="0">
                <a:solidFill>
                  <a:srgbClr val="C04E00"/>
                </a:solidFill>
                <a:latin typeface="Comic Sans MS" pitchFamily="66" charset="0"/>
                <a:sym typeface="Wingdings"/>
              </a:rPr>
              <a:t> </a:t>
            </a:r>
            <a:r>
              <a:rPr lang="en" sz="2400" dirty="0">
                <a:solidFill>
                  <a:srgbClr val="C04E00"/>
                </a:solidFill>
                <a:latin typeface="Comic Sans MS" pitchFamily="66" charset="0"/>
              </a:rPr>
              <a:t>Elastic socks</a:t>
            </a:r>
            <a:br>
              <a:rPr lang="sr-Cyrl-CS" sz="2400" dirty="0">
                <a:solidFill>
                  <a:srgbClr val="C04E00"/>
                </a:solidFill>
                <a:latin typeface="Comic Sans MS" pitchFamily="66" charset="0"/>
              </a:rPr>
            </a:br>
            <a:br>
              <a:rPr lang="sr-Cyrl-CS" sz="4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400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r>
              <a:rPr lang="en" sz="20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"/>
              </a:rPr>
              <a:t></a:t>
            </a:r>
            <a:r>
              <a:rPr lang="en" sz="2400" dirty="0">
                <a:solidFill>
                  <a:srgbClr val="C04E00"/>
                </a:solidFill>
                <a:latin typeface="Comic Sans MS" pitchFamily="66" charset="0"/>
                <a:sym typeface="Wingdings"/>
              </a:rPr>
              <a:t> </a:t>
            </a:r>
            <a:r>
              <a:rPr lang="en" sz="2400" dirty="0">
                <a:solidFill>
                  <a:srgbClr val="C04E00"/>
                </a:solidFill>
                <a:latin typeface="Comic Sans MS" pitchFamily="66" charset="0"/>
              </a:rPr>
              <a:t>Intermittent leg compression</a:t>
            </a:r>
            <a:br>
              <a:rPr lang="en-US" sz="3200" dirty="0">
                <a:solidFill>
                  <a:srgbClr val="B3D9FF"/>
                </a:solidFill>
                <a:latin typeface="Comic Sans MS" pitchFamily="66" charset="0"/>
              </a:rPr>
            </a:br>
            <a:br>
              <a:rPr lang="en-US" sz="2800" dirty="0">
                <a:solidFill>
                  <a:srgbClr val="C04E00"/>
                </a:solidFill>
                <a:latin typeface="Comic Sans MS" pitchFamily="66" charset="0"/>
              </a:rPr>
            </a:br>
            <a:br>
              <a:rPr lang="sr-Cyrl-CS" sz="2800" b="1" dirty="0">
                <a:solidFill>
                  <a:srgbClr val="C04E00"/>
                </a:solidFill>
                <a:latin typeface="Comic Sans MS" pitchFamily="66" charset="0"/>
              </a:rPr>
            </a:br>
            <a:br>
              <a:rPr lang="en-US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b="1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2800" b="1" dirty="0">
                <a:solidFill>
                  <a:srgbClr val="C04E00"/>
                </a:solidFill>
                <a:latin typeface="Comic Sans MS" pitchFamily="66" charset="0"/>
              </a:rPr>
            </a:br>
            <a:endParaRPr lang="en-US" sz="2800" dirty="0">
              <a:solidFill>
                <a:srgbClr val="C04E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357158" y="3000372"/>
            <a:ext cx="8786842" cy="4143404"/>
          </a:xfrm>
        </p:spPr>
        <p:txBody>
          <a:bodyPr>
            <a:noAutofit/>
          </a:bodyPr>
          <a:lstStyle/>
          <a:p>
            <a:pPr algn="l"/>
            <a:r>
              <a:rPr lang="en" sz="2800" b="1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2800" b="1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800" b="1" dirty="0">
                <a:solidFill>
                  <a:srgbClr val="C04E00"/>
                </a:solidFill>
                <a:latin typeface="Comic Sans MS" pitchFamily="66" charset="0"/>
              </a:rPr>
              <a:t>PROPHYLAXIS OF DEEP VENOUS THROMBOSIS</a:t>
            </a:r>
            <a:br>
              <a:rPr lang="sr-Cyrl-CS" sz="2800" b="1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800" dirty="0">
                <a:solidFill>
                  <a:srgbClr val="C04E00"/>
                </a:solidFill>
                <a:latin typeface="Arial" charset="0"/>
              </a:rPr>
              <a:t> </a:t>
            </a:r>
            <a:br>
              <a:rPr lang="sr-Cyrl-CS" sz="2800" dirty="0">
                <a:solidFill>
                  <a:srgbClr val="C04E00"/>
                </a:solidFill>
                <a:latin typeface="Arial" charset="0"/>
              </a:rPr>
            </a:br>
            <a:r>
              <a:rPr lang="en" sz="2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 2"/>
              </a:rPr>
              <a:t> </a:t>
            </a:r>
            <a:r>
              <a:rPr lang="en" sz="2600" dirty="0">
                <a:solidFill>
                  <a:srgbClr val="C04E00"/>
                </a:solidFill>
                <a:latin typeface="Comic Sans MS" pitchFamily="66" charset="0"/>
              </a:rPr>
              <a:t>DVT prophylaxis is </a:t>
            </a:r>
            <a:r>
              <a:rPr lang="en" sz="2600" b="1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NOT given </a:t>
            </a:r>
            <a:r>
              <a:rPr lang="en" sz="2600" dirty="0">
                <a:solidFill>
                  <a:srgbClr val="C04E00"/>
                </a:solidFill>
                <a:latin typeface="Comic Sans MS" pitchFamily="66" charset="0"/>
              </a:rPr>
              <a:t>for minor operations, for people under 40 years of age and if there are no risk factors</a:t>
            </a:r>
            <a:br>
              <a:rPr lang="sr-Cyrl-CS" sz="26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1400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14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 2"/>
              </a:rPr>
              <a:t> </a:t>
            </a:r>
            <a:r>
              <a:rPr lang="en" sz="2600" dirty="0">
                <a:solidFill>
                  <a:srgbClr val="C04E00"/>
                </a:solidFill>
                <a:latin typeface="Comic Sans MS" pitchFamily="66" charset="0"/>
              </a:rPr>
              <a:t>Moderate risk (minor surgery, 40-60 years): stockings or heparin or compression</a:t>
            </a:r>
            <a:br>
              <a:rPr lang="sr-Cyrl-CS" sz="26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1400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14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 2"/>
              </a:rPr>
              <a:t> </a:t>
            </a:r>
            <a:r>
              <a:rPr lang="en" sz="2600" dirty="0">
                <a:solidFill>
                  <a:srgbClr val="C04E00"/>
                </a:solidFill>
                <a:latin typeface="Comic Sans MS" pitchFamily="66" charset="0"/>
              </a:rPr>
              <a:t>Higher risk (major surgery, over 40 years, or additional risk factors): heparin + stockings or compression</a:t>
            </a:r>
            <a:br>
              <a:rPr lang="sr-Cyrl-CS" sz="26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1400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1400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sz="2400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sym typeface="Wingdings 2"/>
              </a:rPr>
              <a:t> </a:t>
            </a:r>
            <a:r>
              <a:rPr lang="en" sz="2600" dirty="0">
                <a:solidFill>
                  <a:srgbClr val="C04E00"/>
                </a:solidFill>
                <a:latin typeface="Comic Sans MS" pitchFamily="66" charset="0"/>
              </a:rPr>
              <a:t>For hip surgery: low molecular weight heparin + stockings or compression </a:t>
            </a:r>
            <a:br>
              <a:rPr lang="en-US" sz="3200" dirty="0">
                <a:solidFill>
                  <a:srgbClr val="B3D9FF"/>
                </a:solidFill>
                <a:latin typeface="Comic Sans MS" pitchFamily="66" charset="0"/>
              </a:rPr>
            </a:br>
            <a:br>
              <a:rPr lang="sr-Cyrl-CS" sz="3200" b="1" dirty="0">
                <a:solidFill>
                  <a:srgbClr val="C04E00"/>
                </a:solidFill>
                <a:latin typeface="Comic Sans MS" pitchFamily="66" charset="0"/>
              </a:rPr>
            </a:br>
            <a:br>
              <a:rPr lang="en-US" sz="3200" dirty="0">
                <a:solidFill>
                  <a:srgbClr val="B3D9FF"/>
                </a:solidFill>
                <a:latin typeface="Comic Sans MS" pitchFamily="66" charset="0"/>
              </a:rPr>
            </a:br>
            <a:br>
              <a:rPr lang="en-US" sz="2800" dirty="0">
                <a:solidFill>
                  <a:srgbClr val="C04E00"/>
                </a:solidFill>
                <a:latin typeface="Comic Sans MS" pitchFamily="66" charset="0"/>
              </a:rPr>
            </a:br>
            <a:br>
              <a:rPr lang="sr-Cyrl-CS" sz="2800" b="1" dirty="0">
                <a:solidFill>
                  <a:srgbClr val="C04E00"/>
                </a:solidFill>
                <a:latin typeface="Comic Sans MS" pitchFamily="66" charset="0"/>
              </a:rPr>
            </a:br>
            <a:br>
              <a:rPr lang="en-US" dirty="0">
                <a:solidFill>
                  <a:srgbClr val="C04E00"/>
                </a:solidFill>
                <a:latin typeface="Comic Sans MS" pitchFamily="66" charset="0"/>
              </a:rPr>
            </a:br>
            <a:r>
              <a:rPr lang="en" b="1" dirty="0">
                <a:solidFill>
                  <a:srgbClr val="C04E00"/>
                </a:solidFill>
                <a:latin typeface="Comic Sans MS" pitchFamily="66" charset="0"/>
              </a:rPr>
              <a:t> </a:t>
            </a:r>
            <a:br>
              <a:rPr lang="sr-Cyrl-CS" sz="2800" b="1" dirty="0">
                <a:solidFill>
                  <a:srgbClr val="C04E00"/>
                </a:solidFill>
                <a:latin typeface="Comic Sans MS" pitchFamily="66" charset="0"/>
              </a:rPr>
            </a:br>
            <a:endParaRPr lang="en-US" sz="2800" dirty="0">
              <a:solidFill>
                <a:srgbClr val="C04E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530</Words>
  <Application>Microsoft Office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Comic Sans MS</vt:lpstr>
      <vt:lpstr>MS Reference Sans Serif</vt:lpstr>
      <vt:lpstr>Office Theme</vt:lpstr>
      <vt:lpstr>Prophylactic use of drugs during implantation of an artificial hip joint </vt:lpstr>
      <vt:lpstr>            ANTIBIOTIC PROPHYLAXIS    Prophylactic use of antibiotics reduces the frequency of postoperative infection by 2-3 times    Prophylactic use of antibiotics reduces mortality twice after 60 days    Prophylaxis is not used in " clean " operations, which are elective, non-traumatic, not associated with acute inflammation and where there is no opening of hollow organs; there is an infection rate of 2%</vt:lpstr>
      <vt:lpstr>        ANTIBIOTIC PROPHYLAXIS    Prophylaxis is used in " clean " operations with the incorporation of artificial materials    A single dose of antibiotic is given 30-60 minutes before the skin incision    If the operation lasts longer than 2-3 hours, another dose of antibiotics is added after 3-4 hours from the first incision    In case of cardiac surgery, prophylaxis continues for at least 24 hours   </vt:lpstr>
      <vt:lpstr>       ANTIBIOTIC PROPHYLAXIS     Cefazolin is the drug of choice (1st generation cephalosporin)    Risk factors for postoperative wound infection: diabetes, age, obesity, alcoholism, admission to collective accommodation, comorbidity    Carrying S. aureus in the nose increases the risk of wound or catheter infection 2-9 times     </vt:lpstr>
      <vt:lpstr>       ANTIBIOTIC PROPHYLAXIS    S. aureus carriers (in the nose) should be treated twice a day with intranasal 2% ointment with MUPIROCIN before cardiac surgery    Bathing with antiseptic soaps and depilation before surgery do not reduce the frequency of postoperative infections    Never shave the skin before surgery, as this increases the risk of infection      </vt:lpstr>
      <vt:lpstr>     PROPHYLAXIS OF DEEP VENOUS THROMBOSIS    The frequency of DVT in hip fracture surgery is 10-20%, and the frequency of pulmonary embolism is 4-10%    Possibilities of DVT prophylaxis:   Ordinary heparin , 5000 IU subcutaneously, for 12 hours    Low molecular weight heparins (enoxaparin, dalteparin, fraxiparin, reviparin) subcutaneously, 1-2 times a day    Elastic socks    Intermittent leg compression      </vt:lpstr>
      <vt:lpstr>  PROPHYLAXIS OF DEEP VENOUS THROMBOSIS    DVT prophylaxis is NOT given for minor operations, for people under 40 years of age and if there are no risk factors    Moderate risk (minor surgery, 40-60 years): stockings or heparin or compression    Higher risk (major surgery, over 40 years, or additional risk factors): heparin + stockings or compression    For hip surgery: low molecular weight heparin + stockings or compression         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Профилактичка примена лекова код уградње вештачког зглоба кука  </dc:title>
  <dc:creator> </dc:creator>
  <cp:lastModifiedBy>Boj</cp:lastModifiedBy>
  <cp:revision>8</cp:revision>
  <dcterms:created xsi:type="dcterms:W3CDTF">2011-03-25T11:47:12Z</dcterms:created>
  <dcterms:modified xsi:type="dcterms:W3CDTF">2023-07-29T17:50:21Z</dcterms:modified>
</cp:coreProperties>
</file>