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80293-6B63-F4B8-0714-E05F947D51B4}"/>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B07220D-7C6C-2CCA-D931-A77C92EF305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6F9A14-5814-324C-442A-B2F656E1341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6C7FAA9-A07C-CBCE-972B-EBBB51AAA49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4C50528-6FDE-65AC-AAB8-8A10A8B354FC}"/>
              </a:ext>
            </a:extLst>
          </p:cNvPr>
          <p:cNvSpPr>
            <a:spLocks noGrp="1"/>
          </p:cNvSpPr>
          <p:nvPr>
            <p:ph type="sldNum" sz="quarter" idx="12"/>
          </p:nvPr>
        </p:nvSpPr>
        <p:spPr/>
        <p:txBody>
          <a:bodyPr/>
          <a:lstStyle>
            <a:lvl1pPr>
              <a:defRPr/>
            </a:lvl1pPr>
          </a:lstStyle>
          <a:p>
            <a:fld id="{4DF60FC2-8003-4D37-A6AA-1B71A63DD04B}" type="slidenum">
              <a:rPr lang="en-US" altLang="en-US"/>
              <a:pPr/>
              <a:t>‹#›</a:t>
            </a:fld>
            <a:endParaRPr lang="en-US" altLang="en-US"/>
          </a:p>
        </p:txBody>
      </p:sp>
    </p:spTree>
    <p:extLst>
      <p:ext uri="{BB962C8B-B14F-4D97-AF65-F5344CB8AC3E}">
        <p14:creationId xmlns:p14="http://schemas.microsoft.com/office/powerpoint/2010/main" val="3525821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85FEF-89C3-F5C2-1C3C-2BBD52D66B5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4BF8BB-2565-5F90-4520-BB7375DB47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748148-282F-8AAA-55FF-955FA1226B7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1ABA001-0F81-7AA1-71B5-D81636DB285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6F62489-4E2D-D2C5-A5E5-7ABBFF15E516}"/>
              </a:ext>
            </a:extLst>
          </p:cNvPr>
          <p:cNvSpPr>
            <a:spLocks noGrp="1"/>
          </p:cNvSpPr>
          <p:nvPr>
            <p:ph type="sldNum" sz="quarter" idx="12"/>
          </p:nvPr>
        </p:nvSpPr>
        <p:spPr/>
        <p:txBody>
          <a:bodyPr/>
          <a:lstStyle>
            <a:lvl1pPr>
              <a:defRPr/>
            </a:lvl1pPr>
          </a:lstStyle>
          <a:p>
            <a:fld id="{1B47F125-37CB-40B5-B8B9-45C389AD9BAB}" type="slidenum">
              <a:rPr lang="en-US" altLang="en-US"/>
              <a:pPr/>
              <a:t>‹#›</a:t>
            </a:fld>
            <a:endParaRPr lang="en-US" altLang="en-US"/>
          </a:p>
        </p:txBody>
      </p:sp>
    </p:spTree>
    <p:extLst>
      <p:ext uri="{BB962C8B-B14F-4D97-AF65-F5344CB8AC3E}">
        <p14:creationId xmlns:p14="http://schemas.microsoft.com/office/powerpoint/2010/main" val="1231697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216663-3E46-1B41-76C9-534F152473C5}"/>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626090-154D-EA4D-05BE-5DDFB9518C1D}"/>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C84AFD-655E-886A-CB35-AC6A3BE4CF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06F9366-C548-4C28-8C9A-6FA9A2EADE5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FD3E8B2-448B-8954-1920-A6B1CB617E3E}"/>
              </a:ext>
            </a:extLst>
          </p:cNvPr>
          <p:cNvSpPr>
            <a:spLocks noGrp="1"/>
          </p:cNvSpPr>
          <p:nvPr>
            <p:ph type="sldNum" sz="quarter" idx="12"/>
          </p:nvPr>
        </p:nvSpPr>
        <p:spPr/>
        <p:txBody>
          <a:bodyPr/>
          <a:lstStyle>
            <a:lvl1pPr>
              <a:defRPr/>
            </a:lvl1pPr>
          </a:lstStyle>
          <a:p>
            <a:fld id="{004C7294-B336-466E-8E06-3D8EF9F1A708}" type="slidenum">
              <a:rPr lang="en-US" altLang="en-US"/>
              <a:pPr/>
              <a:t>‹#›</a:t>
            </a:fld>
            <a:endParaRPr lang="en-US" altLang="en-US"/>
          </a:p>
        </p:txBody>
      </p:sp>
    </p:spTree>
    <p:extLst>
      <p:ext uri="{BB962C8B-B14F-4D97-AF65-F5344CB8AC3E}">
        <p14:creationId xmlns:p14="http://schemas.microsoft.com/office/powerpoint/2010/main" val="41205950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64743-4E01-4C3F-80F5-A05A48779F73}"/>
              </a:ext>
            </a:extLst>
          </p:cNvPr>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71076E-B98C-BD31-D99D-87DBFAE08CDA}"/>
              </a:ext>
            </a:extLst>
          </p:cNvPr>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93F4D9E-EA3D-80B8-CB25-8ABD07B9371C}"/>
              </a:ext>
            </a:extLst>
          </p:cNvPr>
          <p:cNvSpPr>
            <a:spLocks noGrp="1"/>
          </p:cNvSpPr>
          <p:nvPr>
            <p:ph sz="half" idx="2"/>
          </p:nvPr>
        </p:nvSpPr>
        <p:spPr>
          <a:xfrm>
            <a:off x="457200" y="3938588"/>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B80F12-5110-F443-1C58-CED0BA5AE05F}"/>
              </a:ext>
            </a:extLst>
          </p:cNvPr>
          <p:cNvSpPr>
            <a:spLocks noGrp="1"/>
          </p:cNvSpPr>
          <p:nvPr>
            <p:ph type="dt" sz="half" idx="10"/>
          </p:nvPr>
        </p:nvSpPr>
        <p:spPr>
          <a:xfrm>
            <a:off x="457200" y="6245225"/>
            <a:ext cx="2133600" cy="47625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FBF0B4A-820A-37F3-9034-49D027403718}"/>
              </a:ext>
            </a:extLst>
          </p:cNvPr>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4DA26A9-9CB4-49EC-F12D-571FF50C25DF}"/>
              </a:ext>
            </a:extLst>
          </p:cNvPr>
          <p:cNvSpPr>
            <a:spLocks noGrp="1"/>
          </p:cNvSpPr>
          <p:nvPr>
            <p:ph type="sldNum" sz="quarter" idx="12"/>
          </p:nvPr>
        </p:nvSpPr>
        <p:spPr>
          <a:xfrm>
            <a:off x="6553200" y="6245225"/>
            <a:ext cx="2133600" cy="476250"/>
          </a:xfrm>
        </p:spPr>
        <p:txBody>
          <a:bodyPr/>
          <a:lstStyle>
            <a:lvl1pPr>
              <a:defRPr/>
            </a:lvl1pPr>
          </a:lstStyle>
          <a:p>
            <a:fld id="{1DE5B39C-0D87-4D57-BD00-0F9EEBF02A1D}" type="slidenum">
              <a:rPr lang="en-US" altLang="en-US"/>
              <a:pPr/>
              <a:t>‹#›</a:t>
            </a:fld>
            <a:endParaRPr lang="en-US" altLang="en-US"/>
          </a:p>
        </p:txBody>
      </p:sp>
    </p:spTree>
    <p:extLst>
      <p:ext uri="{BB962C8B-B14F-4D97-AF65-F5344CB8AC3E}">
        <p14:creationId xmlns:p14="http://schemas.microsoft.com/office/powerpoint/2010/main" val="2088332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9C801-237B-F00E-84AF-63EF1DC233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74757C-8309-90F4-B5FA-3877D15435D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307171-476A-C071-F89F-AA9364135F5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CE4C6F8-CE53-057E-FCB4-176287AB819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0E23DF9-F31F-26C4-52A4-E15C481971BC}"/>
              </a:ext>
            </a:extLst>
          </p:cNvPr>
          <p:cNvSpPr>
            <a:spLocks noGrp="1"/>
          </p:cNvSpPr>
          <p:nvPr>
            <p:ph type="sldNum" sz="quarter" idx="12"/>
          </p:nvPr>
        </p:nvSpPr>
        <p:spPr/>
        <p:txBody>
          <a:bodyPr/>
          <a:lstStyle>
            <a:lvl1pPr>
              <a:defRPr/>
            </a:lvl1pPr>
          </a:lstStyle>
          <a:p>
            <a:fld id="{7B9FAE21-CAEB-4D3C-9F52-8B8DB6ABD6D7}" type="slidenum">
              <a:rPr lang="en-US" altLang="en-US"/>
              <a:pPr/>
              <a:t>‹#›</a:t>
            </a:fld>
            <a:endParaRPr lang="en-US" altLang="en-US"/>
          </a:p>
        </p:txBody>
      </p:sp>
    </p:spTree>
    <p:extLst>
      <p:ext uri="{BB962C8B-B14F-4D97-AF65-F5344CB8AC3E}">
        <p14:creationId xmlns:p14="http://schemas.microsoft.com/office/powerpoint/2010/main" val="2056359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532A9-A139-E972-A86E-1A83B4F221D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C444ED-8A5D-3C5F-BB5F-2C9336157626}"/>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86B032B5-680C-C0D8-0A8F-01970CDC93E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59F43F4-F7AE-5938-1F60-3536D08688D7}"/>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34A72E5-CB71-C778-042F-CB74274E6C5C}"/>
              </a:ext>
            </a:extLst>
          </p:cNvPr>
          <p:cNvSpPr>
            <a:spLocks noGrp="1"/>
          </p:cNvSpPr>
          <p:nvPr>
            <p:ph type="sldNum" sz="quarter" idx="12"/>
          </p:nvPr>
        </p:nvSpPr>
        <p:spPr/>
        <p:txBody>
          <a:bodyPr/>
          <a:lstStyle>
            <a:lvl1pPr>
              <a:defRPr/>
            </a:lvl1pPr>
          </a:lstStyle>
          <a:p>
            <a:fld id="{F4337FF7-25B3-4AFB-9F58-62F8331866FB}" type="slidenum">
              <a:rPr lang="en-US" altLang="en-US"/>
              <a:pPr/>
              <a:t>‹#›</a:t>
            </a:fld>
            <a:endParaRPr lang="en-US" altLang="en-US"/>
          </a:p>
        </p:txBody>
      </p:sp>
    </p:spTree>
    <p:extLst>
      <p:ext uri="{BB962C8B-B14F-4D97-AF65-F5344CB8AC3E}">
        <p14:creationId xmlns:p14="http://schemas.microsoft.com/office/powerpoint/2010/main" val="1210759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6D1A8-F59C-A814-60D5-DB81EDB4B7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84E726-8999-E638-0E70-0DB34925D40D}"/>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AEE115-DFCD-03DF-17CD-50F74726E500}"/>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FC5307-9FCC-2645-4DFE-264C2A497B2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52E9202-1121-BCF9-CD43-F1439AF925F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71AD1BB-28B9-5BC9-D788-B2F33C423E99}"/>
              </a:ext>
            </a:extLst>
          </p:cNvPr>
          <p:cNvSpPr>
            <a:spLocks noGrp="1"/>
          </p:cNvSpPr>
          <p:nvPr>
            <p:ph type="sldNum" sz="quarter" idx="12"/>
          </p:nvPr>
        </p:nvSpPr>
        <p:spPr/>
        <p:txBody>
          <a:bodyPr/>
          <a:lstStyle>
            <a:lvl1pPr>
              <a:defRPr/>
            </a:lvl1pPr>
          </a:lstStyle>
          <a:p>
            <a:fld id="{34446460-910B-4606-A154-30E2E7CDBD10}" type="slidenum">
              <a:rPr lang="en-US" altLang="en-US"/>
              <a:pPr/>
              <a:t>‹#›</a:t>
            </a:fld>
            <a:endParaRPr lang="en-US" altLang="en-US"/>
          </a:p>
        </p:txBody>
      </p:sp>
    </p:spTree>
    <p:extLst>
      <p:ext uri="{BB962C8B-B14F-4D97-AF65-F5344CB8AC3E}">
        <p14:creationId xmlns:p14="http://schemas.microsoft.com/office/powerpoint/2010/main" val="2737593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31104-6301-71AA-C06A-6D0431C5BBE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FD19178-8F30-A5FF-71CF-FF3B80C8D25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10832CE-8B4F-3B72-B0B2-BC642A40BBFE}"/>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2221E7-43A8-E7F0-ADC0-E05E0D795D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D36212-DCBF-BEA1-C762-130E6587B2AD}"/>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A51D10-5F9F-94E2-ACD8-D45993E4F4A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0FFFF839-5C38-1E4F-3F19-3FE38B00B756}"/>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FFF6FA4F-9882-472D-6075-A81FBB2D40E3}"/>
              </a:ext>
            </a:extLst>
          </p:cNvPr>
          <p:cNvSpPr>
            <a:spLocks noGrp="1"/>
          </p:cNvSpPr>
          <p:nvPr>
            <p:ph type="sldNum" sz="quarter" idx="12"/>
          </p:nvPr>
        </p:nvSpPr>
        <p:spPr/>
        <p:txBody>
          <a:bodyPr/>
          <a:lstStyle>
            <a:lvl1pPr>
              <a:defRPr/>
            </a:lvl1pPr>
          </a:lstStyle>
          <a:p>
            <a:fld id="{B041647E-AFA9-44A0-BDE1-263940A39DE8}" type="slidenum">
              <a:rPr lang="en-US" altLang="en-US"/>
              <a:pPr/>
              <a:t>‹#›</a:t>
            </a:fld>
            <a:endParaRPr lang="en-US" altLang="en-US"/>
          </a:p>
        </p:txBody>
      </p:sp>
    </p:spTree>
    <p:extLst>
      <p:ext uri="{BB962C8B-B14F-4D97-AF65-F5344CB8AC3E}">
        <p14:creationId xmlns:p14="http://schemas.microsoft.com/office/powerpoint/2010/main" val="4186589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F5AF8-64DD-AA2B-DB1E-F9624AE7ED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B8C389-1E05-93BD-0E7B-23DDF3F27EC6}"/>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8B487396-FA8E-F3D9-2F48-21EF2283176A}"/>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214CB400-A8FE-F902-857E-3937C13A2D93}"/>
              </a:ext>
            </a:extLst>
          </p:cNvPr>
          <p:cNvSpPr>
            <a:spLocks noGrp="1"/>
          </p:cNvSpPr>
          <p:nvPr>
            <p:ph type="sldNum" sz="quarter" idx="12"/>
          </p:nvPr>
        </p:nvSpPr>
        <p:spPr/>
        <p:txBody>
          <a:bodyPr/>
          <a:lstStyle>
            <a:lvl1pPr>
              <a:defRPr/>
            </a:lvl1pPr>
          </a:lstStyle>
          <a:p>
            <a:fld id="{4487634F-8B0E-4358-BF39-897206DB89C0}" type="slidenum">
              <a:rPr lang="en-US" altLang="en-US"/>
              <a:pPr/>
              <a:t>‹#›</a:t>
            </a:fld>
            <a:endParaRPr lang="en-US" altLang="en-US"/>
          </a:p>
        </p:txBody>
      </p:sp>
    </p:spTree>
    <p:extLst>
      <p:ext uri="{BB962C8B-B14F-4D97-AF65-F5344CB8AC3E}">
        <p14:creationId xmlns:p14="http://schemas.microsoft.com/office/powerpoint/2010/main" val="732731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5F6C6D-169E-4123-9DA1-E58DFE311680}"/>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6F71F878-E38E-9301-BA23-1B9BF3E8A12B}"/>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5A397D1B-940A-A76B-EB31-905065BA70D1}"/>
              </a:ext>
            </a:extLst>
          </p:cNvPr>
          <p:cNvSpPr>
            <a:spLocks noGrp="1"/>
          </p:cNvSpPr>
          <p:nvPr>
            <p:ph type="sldNum" sz="quarter" idx="12"/>
          </p:nvPr>
        </p:nvSpPr>
        <p:spPr/>
        <p:txBody>
          <a:bodyPr/>
          <a:lstStyle>
            <a:lvl1pPr>
              <a:defRPr/>
            </a:lvl1pPr>
          </a:lstStyle>
          <a:p>
            <a:fld id="{D40F9CD1-C311-4C1E-ABE4-6648BB7DDEF7}" type="slidenum">
              <a:rPr lang="en-US" altLang="en-US"/>
              <a:pPr/>
              <a:t>‹#›</a:t>
            </a:fld>
            <a:endParaRPr lang="en-US" altLang="en-US"/>
          </a:p>
        </p:txBody>
      </p:sp>
    </p:spTree>
    <p:extLst>
      <p:ext uri="{BB962C8B-B14F-4D97-AF65-F5344CB8AC3E}">
        <p14:creationId xmlns:p14="http://schemas.microsoft.com/office/powerpoint/2010/main" val="2731297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1A2D9-DB1B-78B5-06B3-A10D1706FDD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656F0F-9FB9-B6DD-828E-B32E2ECD467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062CEEB-E83F-9A81-C8A4-64154DF2351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085360-7084-6C7D-59C5-AD7FD32F627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3BF096A-C36A-B606-5438-A9D1A71CD64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2EF4C5E-38FF-3EA6-D669-6012EADFD9AA}"/>
              </a:ext>
            </a:extLst>
          </p:cNvPr>
          <p:cNvSpPr>
            <a:spLocks noGrp="1"/>
          </p:cNvSpPr>
          <p:nvPr>
            <p:ph type="sldNum" sz="quarter" idx="12"/>
          </p:nvPr>
        </p:nvSpPr>
        <p:spPr/>
        <p:txBody>
          <a:bodyPr/>
          <a:lstStyle>
            <a:lvl1pPr>
              <a:defRPr/>
            </a:lvl1pPr>
          </a:lstStyle>
          <a:p>
            <a:fld id="{21153213-A249-4FEE-8E2A-77A3E7F96909}" type="slidenum">
              <a:rPr lang="en-US" altLang="en-US"/>
              <a:pPr/>
              <a:t>‹#›</a:t>
            </a:fld>
            <a:endParaRPr lang="en-US" altLang="en-US"/>
          </a:p>
        </p:txBody>
      </p:sp>
    </p:spTree>
    <p:extLst>
      <p:ext uri="{BB962C8B-B14F-4D97-AF65-F5344CB8AC3E}">
        <p14:creationId xmlns:p14="http://schemas.microsoft.com/office/powerpoint/2010/main" val="646472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3E81A-DACB-C0DB-E8F4-137B5573CDB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E460E6C-296F-0BF6-0370-EAFA19EFED3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48F4D0E-D8BE-B9EB-5151-BEA8350B831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B6C668-E3BF-0F49-5C1E-133084C5FA1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FD5671D-6060-4B46-F8CC-5AC3F7CFDF7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13F6A4B-1AB1-BA3C-CA41-D54623247F0B}"/>
              </a:ext>
            </a:extLst>
          </p:cNvPr>
          <p:cNvSpPr>
            <a:spLocks noGrp="1"/>
          </p:cNvSpPr>
          <p:nvPr>
            <p:ph type="sldNum" sz="quarter" idx="12"/>
          </p:nvPr>
        </p:nvSpPr>
        <p:spPr/>
        <p:txBody>
          <a:bodyPr/>
          <a:lstStyle>
            <a:lvl1pPr>
              <a:defRPr/>
            </a:lvl1pPr>
          </a:lstStyle>
          <a:p>
            <a:fld id="{1D9E3568-E789-48C3-BDFC-28B797AE38F6}" type="slidenum">
              <a:rPr lang="en-US" altLang="en-US"/>
              <a:pPr/>
              <a:t>‹#›</a:t>
            </a:fld>
            <a:endParaRPr lang="en-US" altLang="en-US"/>
          </a:p>
        </p:txBody>
      </p:sp>
    </p:spTree>
    <p:extLst>
      <p:ext uri="{BB962C8B-B14F-4D97-AF65-F5344CB8AC3E}">
        <p14:creationId xmlns:p14="http://schemas.microsoft.com/office/powerpoint/2010/main" val="899425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66"/>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F893FA9-FE6D-311A-A635-60C96533588A}"/>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9BEC067F-871D-496A-E3AC-262A072692EA}"/>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59C6F21-2D19-63B5-9B39-A1CF35E4D95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739C61F9-4A7D-D895-590B-DA7F8E9D3A82}"/>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6833426F-30DC-9413-8F6A-8644F4390FB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B7104E4-8CF5-4EB4-A635-27CC9282CD3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8CC050BA-A223-60BE-C001-8B4769AD665B}"/>
              </a:ext>
            </a:extLst>
          </p:cNvPr>
          <p:cNvSpPr>
            <a:spLocks noGrp="1" noChangeArrowheads="1"/>
          </p:cNvSpPr>
          <p:nvPr>
            <p:ph type="ctrTitle"/>
          </p:nvPr>
        </p:nvSpPr>
        <p:spPr>
          <a:xfrm>
            <a:off x="685800" y="2130425"/>
            <a:ext cx="7772400" cy="1470025"/>
          </a:xfrm>
        </p:spPr>
        <p:txBody>
          <a:bodyPr anchor="ctr"/>
          <a:lstStyle/>
          <a:p>
            <a:r>
              <a:rPr lang="en" altLang="en-US" sz="4400"/>
              <a:t>Pharmacology of the gastrointestinal tract</a:t>
            </a:r>
            <a:endParaRPr lang="en-US" altLang="en-US" sz="4400"/>
          </a:p>
        </p:txBody>
      </p:sp>
      <p:sp>
        <p:nvSpPr>
          <p:cNvPr id="2051" name="Rectangle 3">
            <a:extLst>
              <a:ext uri="{FF2B5EF4-FFF2-40B4-BE49-F238E27FC236}">
                <a16:creationId xmlns:a16="http://schemas.microsoft.com/office/drawing/2014/main" id="{EEC4466F-5B5B-ECAA-C581-27094F4464A5}"/>
              </a:ext>
            </a:extLst>
          </p:cNvPr>
          <p:cNvSpPr>
            <a:spLocks noGrp="1" noChangeArrowheads="1"/>
          </p:cNvSpPr>
          <p:nvPr>
            <p:ph type="subTitle" idx="1"/>
          </p:nvPr>
        </p:nvSpPr>
        <p:spPr>
          <a:xfrm>
            <a:off x="1371600" y="3886200"/>
            <a:ext cx="6400800" cy="1752600"/>
          </a:xfrm>
        </p:spPr>
        <p:txBody>
          <a:bodyPr/>
          <a:lstStyle/>
          <a:p>
            <a:r>
              <a:rPr lang="en" altLang="en-US" sz="2000"/>
              <a:t>prof. Dr. Slobodan Janković</a:t>
            </a:r>
            <a:endParaRPr lang="en-US" altLang="en-US"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04F9184C-0BA7-AFD1-1FFB-FB25D015529B}"/>
              </a:ext>
            </a:extLst>
          </p:cNvPr>
          <p:cNvSpPr>
            <a:spLocks noGrp="1" noChangeArrowheads="1"/>
          </p:cNvSpPr>
          <p:nvPr>
            <p:ph type="title"/>
          </p:nvPr>
        </p:nvSpPr>
        <p:spPr/>
        <p:txBody>
          <a:bodyPr/>
          <a:lstStyle/>
          <a:p>
            <a:r>
              <a:rPr lang="en" altLang="en-US"/>
              <a:t>Antidiarrheals</a:t>
            </a:r>
            <a:endParaRPr lang="en-US" altLang="en-US"/>
          </a:p>
        </p:txBody>
      </p:sp>
      <p:sp>
        <p:nvSpPr>
          <p:cNvPr id="15363" name="Rectangle 3">
            <a:extLst>
              <a:ext uri="{FF2B5EF4-FFF2-40B4-BE49-F238E27FC236}">
                <a16:creationId xmlns:a16="http://schemas.microsoft.com/office/drawing/2014/main" id="{70C8FFB5-2AEB-DDD7-0244-8BB4E1066CCD}"/>
              </a:ext>
            </a:extLst>
          </p:cNvPr>
          <p:cNvSpPr>
            <a:spLocks noGrp="1" noChangeArrowheads="1"/>
          </p:cNvSpPr>
          <p:nvPr>
            <p:ph type="body" idx="1"/>
          </p:nvPr>
        </p:nvSpPr>
        <p:spPr/>
        <p:txBody>
          <a:bodyPr/>
          <a:lstStyle/>
          <a:p>
            <a:r>
              <a:rPr lang="en" altLang="en-US" sz="2800"/>
              <a:t>The most effective antidiarrheals are opioids and their derivatives with minimal central action: diphenoxylate and loperamide (meperidine analogues). Difenoxin, the active metabolite of diphenoxylate, is also used.</a:t>
            </a:r>
          </a:p>
          <a:p>
            <a:r>
              <a:rPr lang="en" altLang="en-US" sz="2800"/>
              <a:t>Diphenoxylate is used in combination with atropine to reduce the potential for abuse. Loperamide is available without a prescription.</a:t>
            </a:r>
            <a:endParaRPr lang="en-US" alt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4538ED30-EED2-768B-B7DE-B2C753190EE8}"/>
              </a:ext>
            </a:extLst>
          </p:cNvPr>
          <p:cNvSpPr>
            <a:spLocks noGrp="1" noChangeArrowheads="1"/>
          </p:cNvSpPr>
          <p:nvPr>
            <p:ph type="title"/>
          </p:nvPr>
        </p:nvSpPr>
        <p:spPr/>
        <p:txBody>
          <a:bodyPr/>
          <a:lstStyle/>
          <a:p>
            <a:r>
              <a:rPr lang="en" altLang="en-US" sz="4000"/>
              <a:t>Medicines that prevent the formation of gallstones</a:t>
            </a:r>
            <a:endParaRPr lang="en-US" altLang="en-US" sz="4000"/>
          </a:p>
        </p:txBody>
      </p:sp>
      <p:sp>
        <p:nvSpPr>
          <p:cNvPr id="16387" name="Rectangle 3">
            <a:extLst>
              <a:ext uri="{FF2B5EF4-FFF2-40B4-BE49-F238E27FC236}">
                <a16:creationId xmlns:a16="http://schemas.microsoft.com/office/drawing/2014/main" id="{202CD5BB-B905-023C-CF46-63FA7E3711C3}"/>
              </a:ext>
            </a:extLst>
          </p:cNvPr>
          <p:cNvSpPr>
            <a:spLocks noGrp="1" noChangeArrowheads="1"/>
          </p:cNvSpPr>
          <p:nvPr>
            <p:ph type="body" idx="1"/>
          </p:nvPr>
        </p:nvSpPr>
        <p:spPr/>
        <p:txBody>
          <a:bodyPr/>
          <a:lstStyle/>
          <a:p>
            <a:r>
              <a:rPr lang="en" altLang="en-US" b="1" dirty="0"/>
              <a:t>The formation of cholesterol </a:t>
            </a:r>
            <a:r>
              <a:rPr lang="en" altLang="en-US" dirty="0"/>
              <a:t>gallstones can be prevented with bile salt derivatives </a:t>
            </a:r>
            <a:r>
              <a:rPr lang="en" altLang="en-US" b="1" dirty="0"/>
              <a:t>henodiol </a:t>
            </a:r>
            <a:r>
              <a:rPr lang="en" altLang="en-US" dirty="0"/>
              <a:t>and </a:t>
            </a:r>
            <a:r>
              <a:rPr lang="en" altLang="en-US" b="1" dirty="0"/>
              <a:t>ursodiol </a:t>
            </a:r>
            <a:r>
              <a:rPr lang="en" altLang="en-US" dirty="0"/>
              <a:t>.</a:t>
            </a:r>
            <a:endParaRPr lang="en-US"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FAB6B44-9EE1-5815-9FB2-8AAE0516D8A5}"/>
              </a:ext>
            </a:extLst>
          </p:cNvPr>
          <p:cNvSpPr>
            <a:spLocks noGrp="1" noChangeArrowheads="1"/>
          </p:cNvSpPr>
          <p:nvPr>
            <p:ph type="title"/>
          </p:nvPr>
        </p:nvSpPr>
        <p:spPr/>
        <p:txBody>
          <a:bodyPr/>
          <a:lstStyle/>
          <a:p>
            <a:r>
              <a:rPr lang="en" altLang="en-US"/>
              <a:t>Antacids</a:t>
            </a:r>
            <a:endParaRPr lang="en-US" altLang="en-US"/>
          </a:p>
        </p:txBody>
      </p:sp>
      <p:sp>
        <p:nvSpPr>
          <p:cNvPr id="3075" name="Rectangle 3">
            <a:extLst>
              <a:ext uri="{FF2B5EF4-FFF2-40B4-BE49-F238E27FC236}">
                <a16:creationId xmlns:a16="http://schemas.microsoft.com/office/drawing/2014/main" id="{4EC0557B-7217-2B6C-99F3-6997CC082C47}"/>
              </a:ext>
            </a:extLst>
          </p:cNvPr>
          <p:cNvSpPr>
            <a:spLocks noGrp="1" noChangeArrowheads="1"/>
          </p:cNvSpPr>
          <p:nvPr>
            <p:ph type="body" idx="1"/>
          </p:nvPr>
        </p:nvSpPr>
        <p:spPr/>
        <p:txBody>
          <a:bodyPr/>
          <a:lstStyle/>
          <a:p>
            <a:pPr>
              <a:lnSpc>
                <a:spcPct val="80000"/>
              </a:lnSpc>
            </a:pPr>
            <a:r>
              <a:rPr lang="en" altLang="en-US" sz="2000" b="1" dirty="0"/>
              <a:t>Antacids </a:t>
            </a:r>
            <a:r>
              <a:rPr lang="en" altLang="en-US" sz="2000" dirty="0"/>
              <a:t>are simple drugs that react with protons in the stomach lumen. Antacids containing aluminum stimulate the protective functions of the gastric mucosa. They effectively reduce the frequency of peptic ulcer recurrence if taken regularly in large enough doses.</a:t>
            </a:r>
            <a:endParaRPr lang="en-US" altLang="en-US" sz="2000" dirty="0"/>
          </a:p>
          <a:p>
            <a:pPr>
              <a:lnSpc>
                <a:spcPct val="80000"/>
              </a:lnSpc>
            </a:pPr>
            <a:r>
              <a:rPr lang="en" altLang="en-US" sz="2000" dirty="0"/>
              <a:t>The most popular antacids are magnesium hydroxide</a:t>
            </a:r>
            <a:r>
              <a:rPr lang="en" altLang="en-US" sz="2000" b="1" dirty="0"/>
              <a:t> </a:t>
            </a:r>
            <a:r>
              <a:rPr lang="en" altLang="en-US" sz="2000" dirty="0"/>
              <a:t>(Mg[OH] </a:t>
            </a:r>
            <a:r>
              <a:rPr lang="en" altLang="en-US" sz="2000" baseline="-25000" dirty="0"/>
              <a:t>2 </a:t>
            </a:r>
            <a:r>
              <a:rPr lang="en" altLang="en-US" sz="2000" dirty="0"/>
              <a:t>) and aluminum hydroxide</a:t>
            </a:r>
            <a:r>
              <a:rPr lang="en" altLang="en-US" sz="2000" b="1" dirty="0"/>
              <a:t> </a:t>
            </a:r>
            <a:r>
              <a:rPr lang="en" altLang="en-US" sz="2000" dirty="0"/>
              <a:t>( Al [OH] </a:t>
            </a:r>
            <a:r>
              <a:rPr lang="en" altLang="en-US" sz="2000" baseline="-25000" dirty="0"/>
              <a:t>3 </a:t>
            </a:r>
            <a:r>
              <a:rPr lang="en" altLang="en-US" sz="2000" dirty="0"/>
              <a:t>). These drugs are almost </a:t>
            </a:r>
            <a:r>
              <a:rPr lang="sr-Latn-RS" altLang="en-US" sz="2000" dirty="0" err="1"/>
              <a:t>entirely</a:t>
            </a:r>
            <a:r>
              <a:rPr lang="sr-Latn-RS" altLang="en-US" sz="2000" dirty="0"/>
              <a:t> </a:t>
            </a:r>
            <a:r>
              <a:rPr lang="en" altLang="en-US" sz="2000" dirty="0"/>
              <a:t>not absorbed from the gastrointestinal tract. Magnesium hydroxide acts as a laxative, and aluminum hydroxide causes constipation. That is why they are often used in combination.</a:t>
            </a:r>
          </a:p>
          <a:p>
            <a:pPr>
              <a:lnSpc>
                <a:spcPct val="80000"/>
              </a:lnSpc>
            </a:pPr>
            <a:r>
              <a:rPr lang="en" altLang="en-US" sz="2000" dirty="0"/>
              <a:t>Calcium carbonate and sodium bicarbonate are absorbed from the gastrointestinal tract. Therefore, they are used less often than the previous two antacids.</a:t>
            </a:r>
            <a:endParaRPr lang="en-US" alt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63FE81A-B847-C5F2-3EDD-D514EB5FF6A8}"/>
              </a:ext>
            </a:extLst>
          </p:cNvPr>
          <p:cNvSpPr>
            <a:spLocks noGrp="1" noChangeArrowheads="1"/>
          </p:cNvSpPr>
          <p:nvPr>
            <p:ph type="title"/>
          </p:nvPr>
        </p:nvSpPr>
        <p:spPr/>
        <p:txBody>
          <a:bodyPr/>
          <a:lstStyle/>
          <a:p>
            <a:r>
              <a:rPr lang="en" altLang="en-US"/>
              <a:t>Sucralfate</a:t>
            </a:r>
            <a:endParaRPr lang="en-US" altLang="en-US"/>
          </a:p>
        </p:txBody>
      </p:sp>
      <p:sp>
        <p:nvSpPr>
          <p:cNvPr id="4099" name="Rectangle 3">
            <a:extLst>
              <a:ext uri="{FF2B5EF4-FFF2-40B4-BE49-F238E27FC236}">
                <a16:creationId xmlns:a16="http://schemas.microsoft.com/office/drawing/2014/main" id="{6573DB0F-5E29-F3FB-3D9E-A2D44E60504D}"/>
              </a:ext>
            </a:extLst>
          </p:cNvPr>
          <p:cNvSpPr>
            <a:spLocks noGrp="1" noChangeArrowheads="1"/>
          </p:cNvSpPr>
          <p:nvPr>
            <p:ph type="body" idx="1"/>
          </p:nvPr>
        </p:nvSpPr>
        <p:spPr/>
        <p:txBody>
          <a:bodyPr/>
          <a:lstStyle/>
          <a:p>
            <a:r>
              <a:rPr lang="en" altLang="en-US" sz="2800" b="1"/>
              <a:t>Sucralfate is </a:t>
            </a:r>
            <a:r>
              <a:rPr lang="en" altLang="en-US" sz="2800"/>
              <a:t>aluminum sucrose sulfate, a poorly soluble molecule that polymerizes in acidic gastric juice. It binds to the ulcer and forms a protective covering.</a:t>
            </a:r>
          </a:p>
          <a:p>
            <a:r>
              <a:rPr lang="en" altLang="en-US" sz="2800"/>
              <a:t>It has been shown to accelerate the healing of stomach ulcers and reduce the frequency of recurrence.</a:t>
            </a:r>
          </a:p>
          <a:p>
            <a:r>
              <a:rPr lang="en" altLang="en-US" sz="2800"/>
              <a:t>It must be taken 4 times a day. It is not absorbed significantly, so there are no side effects.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2294D2A-D3E2-0BA5-C876-5585F198E613}"/>
              </a:ext>
            </a:extLst>
          </p:cNvPr>
          <p:cNvSpPr>
            <a:spLocks noGrp="1" noChangeArrowheads="1"/>
          </p:cNvSpPr>
          <p:nvPr>
            <p:ph type="title"/>
          </p:nvPr>
        </p:nvSpPr>
        <p:spPr/>
        <p:txBody>
          <a:bodyPr/>
          <a:lstStyle/>
          <a:p>
            <a:r>
              <a:rPr lang="en" altLang="en-US"/>
              <a:t>Proton pump inhibitors</a:t>
            </a:r>
            <a:endParaRPr lang="en-US" altLang="en-US"/>
          </a:p>
        </p:txBody>
      </p:sp>
      <p:sp>
        <p:nvSpPr>
          <p:cNvPr id="7171" name="Rectangle 3">
            <a:extLst>
              <a:ext uri="{FF2B5EF4-FFF2-40B4-BE49-F238E27FC236}">
                <a16:creationId xmlns:a16="http://schemas.microsoft.com/office/drawing/2014/main" id="{12550920-0E53-24C0-7757-438C7AE6C100}"/>
              </a:ext>
            </a:extLst>
          </p:cNvPr>
          <p:cNvSpPr>
            <a:spLocks noGrp="1" noChangeArrowheads="1"/>
          </p:cNvSpPr>
          <p:nvPr>
            <p:ph type="body" idx="1"/>
          </p:nvPr>
        </p:nvSpPr>
        <p:spPr/>
        <p:txBody>
          <a:bodyPr/>
          <a:lstStyle/>
          <a:p>
            <a:pPr marL="609600" indent="-609600">
              <a:lnSpc>
                <a:spcPct val="80000"/>
              </a:lnSpc>
            </a:pPr>
            <a:r>
              <a:rPr lang="en" altLang="en-US" sz="2000" b="1" dirty="0"/>
              <a:t>Omeprazole </a:t>
            </a:r>
            <a:r>
              <a:rPr lang="en" altLang="en-US" sz="2000" dirty="0"/>
              <a:t>is the prototype of this group of drugs. The proton pump is H+/K+ ATPa for, located on the luminal membrane of parietal cells. Proton pump inhibitors bind to it irreversibly.</a:t>
            </a:r>
          </a:p>
          <a:p>
            <a:pPr marL="609600" indent="-609600">
              <a:lnSpc>
                <a:spcPct val="80000"/>
              </a:lnSpc>
            </a:pPr>
            <a:r>
              <a:rPr lang="en" altLang="en-US" sz="2000" dirty="0"/>
              <a:t>These drugs are particularly useful for the treatment of Zollinger-Ellison syndrome and gastroesophageal reflux, because </a:t>
            </a:r>
            <a:r>
              <a:rPr lang="sr-Latn-RS" altLang="en-US" sz="2000" dirty="0"/>
              <a:t>H</a:t>
            </a:r>
            <a:r>
              <a:rPr lang="en" altLang="en-US" sz="2000" dirty="0"/>
              <a:t>2 receptor blockers do not have a satisfactory effect in these conditions.</a:t>
            </a:r>
          </a:p>
          <a:p>
            <a:pPr marL="609600" indent="-609600">
              <a:lnSpc>
                <a:spcPct val="80000"/>
              </a:lnSpc>
            </a:pPr>
            <a:r>
              <a:rPr lang="en" altLang="en-US" sz="2000" dirty="0"/>
              <a:t>Other drugs from this group are pantoprazole, lansoprazole, esomeprazole, rabeprazole.</a:t>
            </a:r>
          </a:p>
          <a:p>
            <a:pPr marL="609600" indent="-609600">
              <a:lnSpc>
                <a:spcPct val="80000"/>
              </a:lnSpc>
            </a:pPr>
            <a:r>
              <a:rPr lang="en" altLang="en-US" sz="2000" dirty="0"/>
              <a:t>Long-term use of these drugs leads to hypergastrinemia and micropolyposis in the antrum of the stomach.</a:t>
            </a:r>
          </a:p>
          <a:p>
            <a:pPr marL="609600" indent="-609600">
              <a:lnSpc>
                <a:spcPct val="80000"/>
              </a:lnSpc>
            </a:pPr>
            <a:r>
              <a:rPr lang="en" altLang="en-US" sz="2000" dirty="0"/>
              <a:t>In rats, high doses caused carcinoid tumors.</a:t>
            </a:r>
            <a:endParaRPr lang="en-US" alt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132A4131-82F6-4EDD-8BF1-10459C50D359}"/>
              </a:ext>
            </a:extLst>
          </p:cNvPr>
          <p:cNvSpPr>
            <a:spLocks noGrp="1" noChangeArrowheads="1"/>
          </p:cNvSpPr>
          <p:nvPr>
            <p:ph type="title"/>
          </p:nvPr>
        </p:nvSpPr>
        <p:spPr/>
        <p:txBody>
          <a:bodyPr/>
          <a:lstStyle/>
          <a:p>
            <a:r>
              <a:rPr lang="en" altLang="en-US"/>
              <a:t>Antibiotics and ulcer</a:t>
            </a:r>
            <a:endParaRPr lang="en-US" altLang="en-US"/>
          </a:p>
        </p:txBody>
      </p:sp>
      <p:sp>
        <p:nvSpPr>
          <p:cNvPr id="8195" name="Rectangle 3">
            <a:extLst>
              <a:ext uri="{FF2B5EF4-FFF2-40B4-BE49-F238E27FC236}">
                <a16:creationId xmlns:a16="http://schemas.microsoft.com/office/drawing/2014/main" id="{DE5DD8D0-2D57-23D8-248E-F3B98982FE9D}"/>
              </a:ext>
            </a:extLst>
          </p:cNvPr>
          <p:cNvSpPr>
            <a:spLocks noGrp="1" noChangeArrowheads="1"/>
          </p:cNvSpPr>
          <p:nvPr>
            <p:ph type="body" idx="1"/>
          </p:nvPr>
        </p:nvSpPr>
        <p:spPr/>
        <p:txBody>
          <a:bodyPr/>
          <a:lstStyle/>
          <a:p>
            <a:r>
              <a:rPr lang="en" altLang="en-US" sz="2800"/>
              <a:t>Chronic infection with </a:t>
            </a:r>
            <a:r>
              <a:rPr lang="en" altLang="en-US" sz="2800" i="1"/>
              <a:t>Helicobacter pylori </a:t>
            </a:r>
            <a:r>
              <a:rPr lang="en" altLang="en-US" sz="2800"/>
              <a:t>is </a:t>
            </a:r>
            <a:r>
              <a:rPr lang="en" altLang="en-US" sz="2800" i="1"/>
              <a:t>present </a:t>
            </a:r>
            <a:r>
              <a:rPr lang="en" altLang="en-US" sz="2800"/>
              <a:t>in</a:t>
            </a:r>
            <a:r>
              <a:rPr lang="en" altLang="en-US" sz="2800" i="1"/>
              <a:t> </a:t>
            </a:r>
            <a:r>
              <a:rPr lang="en" altLang="en-US" sz="2800"/>
              <a:t>most patients with peptic ulcer. Eradication of this bacterium greatly reduces the frequency of ulcer recurrence.</a:t>
            </a:r>
          </a:p>
          <a:p>
            <a:r>
              <a:rPr lang="en" altLang="en-US" sz="2800"/>
              <a:t>The treatment of choice is proton pump inhibitors plus bismuth, tetracycline, and metronidazole, or amoxicillin and clarithromycin.</a:t>
            </a:r>
            <a:endParaRPr lang="en-US" alt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5D78377-5E50-A177-BB9A-7B0FA99FCBD1}"/>
              </a:ext>
            </a:extLst>
          </p:cNvPr>
          <p:cNvSpPr>
            <a:spLocks noGrp="1" noChangeArrowheads="1"/>
          </p:cNvSpPr>
          <p:nvPr>
            <p:ph type="title"/>
          </p:nvPr>
        </p:nvSpPr>
        <p:spPr/>
        <p:txBody>
          <a:bodyPr/>
          <a:lstStyle/>
          <a:p>
            <a:r>
              <a:rPr lang="en" altLang="en-US" sz="3200"/>
              <a:t>Drugs that accelerate the motility of the upper gastrointestinal tract (GIT)</a:t>
            </a:r>
            <a:endParaRPr lang="en-US" altLang="en-US" sz="3200"/>
          </a:p>
        </p:txBody>
      </p:sp>
      <p:sp>
        <p:nvSpPr>
          <p:cNvPr id="9219" name="Rectangle 3">
            <a:extLst>
              <a:ext uri="{FF2B5EF4-FFF2-40B4-BE49-F238E27FC236}">
                <a16:creationId xmlns:a16="http://schemas.microsoft.com/office/drawing/2014/main" id="{2B4B40BF-9B2C-2076-2068-E150A113D672}"/>
              </a:ext>
            </a:extLst>
          </p:cNvPr>
          <p:cNvSpPr>
            <a:spLocks noGrp="1" noChangeArrowheads="1"/>
          </p:cNvSpPr>
          <p:nvPr>
            <p:ph type="body" idx="1"/>
          </p:nvPr>
        </p:nvSpPr>
        <p:spPr/>
        <p:txBody>
          <a:bodyPr/>
          <a:lstStyle/>
          <a:p>
            <a:pPr>
              <a:lnSpc>
                <a:spcPct val="80000"/>
              </a:lnSpc>
            </a:pPr>
            <a:r>
              <a:rPr lang="en" altLang="en-US" sz="2000" dirty="0"/>
              <a:t>Diabetes and other diseases that damage the vegetative nerves lead to loss of esophageal motility and gastroparesis (slowed gastric emptying, nausea, flatulence).</a:t>
            </a:r>
          </a:p>
          <a:p>
            <a:pPr>
              <a:lnSpc>
                <a:spcPct val="80000"/>
              </a:lnSpc>
            </a:pPr>
            <a:r>
              <a:rPr lang="en" altLang="en-US" sz="2000" b="1" dirty="0"/>
              <a:t>Metclopramide and cisapride </a:t>
            </a:r>
            <a:r>
              <a:rPr lang="en" altLang="en-US" sz="2000" dirty="0"/>
              <a:t>stimulate gastric motility in gastroparesis. Metoclopramide facilitates the action of acetylcholine and blocks dopamine receptors in neurons of the GIT wall. Cisapride is a 5-HT4 receptor agonist.</a:t>
            </a:r>
          </a:p>
          <a:p>
            <a:pPr>
              <a:lnSpc>
                <a:spcPct val="80000"/>
              </a:lnSpc>
            </a:pPr>
            <a:r>
              <a:rPr lang="en" altLang="en-US" sz="2000" dirty="0"/>
              <a:t>Metoclopramide is also useful for preventing vomiting after surgery under general anesthesia or after administration of cytostatics.</a:t>
            </a:r>
          </a:p>
          <a:p>
            <a:pPr>
              <a:lnSpc>
                <a:spcPct val="80000"/>
              </a:lnSpc>
            </a:pPr>
            <a:r>
              <a:rPr lang="en" altLang="en-US" sz="2000" dirty="0"/>
              <a:t>Adverse effects of metoclopramide are parkinsonism and other extrapyramidal effects. In large doses, cisapride causes prolongation of the QT interval and dangerous arrhythmias. That is why it</a:t>
            </a:r>
            <a:r>
              <a:rPr lang="sr-Latn-RS" altLang="en-US" sz="2000" dirty="0"/>
              <a:t>s</a:t>
            </a:r>
            <a:r>
              <a:rPr lang="en" altLang="en-US" sz="2000" dirty="0"/>
              <a:t> use </a:t>
            </a:r>
            <a:r>
              <a:rPr lang="sr-Latn-RS" altLang="en-US" sz="2000" dirty="0"/>
              <a:t>is</a:t>
            </a:r>
            <a:r>
              <a:rPr lang="en" altLang="en-US" sz="2000" dirty="0"/>
              <a:t> limited today.</a:t>
            </a:r>
            <a:endParaRPr lang="en-US" alt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CFBA907-C670-2293-6AB1-595800A445EE}"/>
              </a:ext>
            </a:extLst>
          </p:cNvPr>
          <p:cNvSpPr>
            <a:spLocks noGrp="1" noChangeArrowheads="1"/>
          </p:cNvSpPr>
          <p:nvPr>
            <p:ph type="title"/>
          </p:nvPr>
        </p:nvSpPr>
        <p:spPr/>
        <p:txBody>
          <a:bodyPr/>
          <a:lstStyle/>
          <a:p>
            <a:r>
              <a:rPr lang="en" altLang="en-US" sz="4000"/>
              <a:t>Medicines with antiemetic action</a:t>
            </a:r>
            <a:endParaRPr lang="en-US" altLang="en-US" sz="4000"/>
          </a:p>
        </p:txBody>
      </p:sp>
      <p:sp>
        <p:nvSpPr>
          <p:cNvPr id="10243" name="Rectangle 3">
            <a:extLst>
              <a:ext uri="{FF2B5EF4-FFF2-40B4-BE49-F238E27FC236}">
                <a16:creationId xmlns:a16="http://schemas.microsoft.com/office/drawing/2014/main" id="{EEBB1129-29CE-8117-AA07-07952A0C1CFF}"/>
              </a:ext>
            </a:extLst>
          </p:cNvPr>
          <p:cNvSpPr>
            <a:spLocks noGrp="1" noChangeArrowheads="1"/>
          </p:cNvSpPr>
          <p:nvPr>
            <p:ph type="body" idx="1"/>
          </p:nvPr>
        </p:nvSpPr>
        <p:spPr/>
        <p:txBody>
          <a:bodyPr/>
          <a:lstStyle/>
          <a:p>
            <a:pPr>
              <a:lnSpc>
                <a:spcPct val="90000"/>
              </a:lnSpc>
            </a:pPr>
            <a:r>
              <a:rPr lang="en" altLang="en-US" sz="2400" dirty="0"/>
              <a:t>Several drugs can prevent or suppress vomiting, especially when using cytostatics.</a:t>
            </a:r>
          </a:p>
          <a:p>
            <a:pPr>
              <a:lnSpc>
                <a:spcPct val="90000"/>
              </a:lnSpc>
            </a:pPr>
            <a:r>
              <a:rPr lang="en" altLang="en-US" sz="2400" dirty="0"/>
              <a:t>In addition to metoclopramide, useful antiemetic drugs include dexamethasone, </a:t>
            </a:r>
            <a:r>
              <a:rPr lang="sr-Latn-RS" altLang="en-US" sz="2400" dirty="0"/>
              <a:t>H</a:t>
            </a:r>
            <a:r>
              <a:rPr lang="en" altLang="en-US" sz="2400" dirty="0"/>
              <a:t>1 antihistamines, phenothiazines, 5</a:t>
            </a:r>
            <a:r>
              <a:rPr lang="sr-Latn-RS" altLang="en-US" sz="2400" dirty="0"/>
              <a:t>H</a:t>
            </a:r>
            <a:r>
              <a:rPr lang="en" altLang="en-US" sz="2400" dirty="0"/>
              <a:t>T3 inhibitors,</a:t>
            </a:r>
            <a:r>
              <a:rPr lang="sr-Latn-RS" altLang="en-US" sz="2400" dirty="0"/>
              <a:t> </a:t>
            </a:r>
            <a:r>
              <a:rPr lang="sr-Latn-RS" altLang="en-US" sz="2400" dirty="0" err="1"/>
              <a:t>aprepitant</a:t>
            </a:r>
            <a:r>
              <a:rPr lang="sr-Latn-RS" altLang="en-US" sz="2400" dirty="0"/>
              <a:t> (</a:t>
            </a:r>
            <a:r>
              <a:rPr lang="sr-Latn-RS" altLang="en-US" sz="2400" dirty="0" err="1"/>
              <a:t>Neurokinin</a:t>
            </a:r>
            <a:r>
              <a:rPr lang="sr-Latn-RS" altLang="en-US" sz="2400" dirty="0"/>
              <a:t> 1 </a:t>
            </a:r>
            <a:r>
              <a:rPr lang="sr-Latn-RS" altLang="en-US" sz="2400" dirty="0" err="1"/>
              <a:t>receptors</a:t>
            </a:r>
            <a:r>
              <a:rPr lang="sr-Latn-RS" altLang="en-US" sz="2400" dirty="0"/>
              <a:t> </a:t>
            </a:r>
            <a:r>
              <a:rPr lang="sr-Latn-RS" altLang="en-US" sz="2400" dirty="0" err="1"/>
              <a:t>blocker</a:t>
            </a:r>
            <a:r>
              <a:rPr lang="sr-Latn-RS" altLang="en-US" sz="2400" dirty="0"/>
              <a:t>)</a:t>
            </a:r>
            <a:r>
              <a:rPr lang="en" altLang="en-US" sz="2400" dirty="0"/>
              <a:t> and dronabinol, the active ingredient in marijuana.</a:t>
            </a:r>
          </a:p>
          <a:p>
            <a:pPr>
              <a:lnSpc>
                <a:spcPct val="90000"/>
              </a:lnSpc>
            </a:pPr>
            <a:r>
              <a:rPr lang="en" altLang="en-US" sz="2400" dirty="0"/>
              <a:t>5-HT3 receptor inhibitors , ondansetron, granisetron, and </a:t>
            </a:r>
            <a:r>
              <a:rPr lang="sr-Latn-RS" altLang="en-US" sz="2400" dirty="0" err="1"/>
              <a:t>palono</a:t>
            </a:r>
            <a:r>
              <a:rPr lang="en" altLang="en-US" sz="2400" dirty="0"/>
              <a:t>setron, are particularly effective in preventing nausea and vomiting after general anesthesia and in patients receiving cytostatics.</a:t>
            </a:r>
            <a:endParaRPr lang="en-US" alt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07460810-68A5-63C4-6996-69D712BAC3CB}"/>
              </a:ext>
            </a:extLst>
          </p:cNvPr>
          <p:cNvSpPr>
            <a:spLocks noGrp="1" noChangeArrowheads="1"/>
          </p:cNvSpPr>
          <p:nvPr>
            <p:ph type="title"/>
          </p:nvPr>
        </p:nvSpPr>
        <p:spPr/>
        <p:txBody>
          <a:bodyPr/>
          <a:lstStyle/>
          <a:p>
            <a:r>
              <a:rPr lang="en" altLang="en-US"/>
              <a:t>Pancreatic enzyme replacement</a:t>
            </a:r>
            <a:endParaRPr lang="en-US" altLang="en-US"/>
          </a:p>
        </p:txBody>
      </p:sp>
      <p:sp>
        <p:nvSpPr>
          <p:cNvPr id="11267" name="Rectangle 3">
            <a:extLst>
              <a:ext uri="{FF2B5EF4-FFF2-40B4-BE49-F238E27FC236}">
                <a16:creationId xmlns:a16="http://schemas.microsoft.com/office/drawing/2014/main" id="{02979667-575D-8881-50FA-82CB18DCBC41}"/>
              </a:ext>
            </a:extLst>
          </p:cNvPr>
          <p:cNvSpPr>
            <a:spLocks noGrp="1" noChangeArrowheads="1"/>
          </p:cNvSpPr>
          <p:nvPr>
            <p:ph type="body" idx="1"/>
          </p:nvPr>
        </p:nvSpPr>
        <p:spPr/>
        <p:txBody>
          <a:bodyPr/>
          <a:lstStyle/>
          <a:p>
            <a:pPr>
              <a:lnSpc>
                <a:spcPct val="80000"/>
              </a:lnSpc>
            </a:pPr>
            <a:r>
              <a:rPr lang="en" altLang="en-US" sz="2800" b="1" dirty="0"/>
              <a:t>Due to insufficient secretion of lipase in the pancreas, </a:t>
            </a:r>
            <a:r>
              <a:rPr lang="en" altLang="en-US" sz="2800" dirty="0"/>
              <a:t>steatorrhea occurs, i.e. condition of reduced absorption of fat and increased excretion of fat in the stool.</a:t>
            </a:r>
          </a:p>
          <a:p>
            <a:pPr>
              <a:lnSpc>
                <a:spcPct val="80000"/>
              </a:lnSpc>
            </a:pPr>
            <a:r>
              <a:rPr lang="en" altLang="en-US" sz="2800" dirty="0"/>
              <a:t>Steatorrhea can be reduced by oral administration of pancreatic lipase derived from porcine pancreas.</a:t>
            </a:r>
          </a:p>
          <a:p>
            <a:pPr>
              <a:lnSpc>
                <a:spcPct val="80000"/>
              </a:lnSpc>
            </a:pPr>
            <a:r>
              <a:rPr lang="en" altLang="en-US" sz="2800" dirty="0"/>
              <a:t>Pancreatic lipase is inactivated at pH below 4.0; thus, up to 90% of the administered dose is destroyed in the stomach, unless </a:t>
            </a:r>
            <a:br>
              <a:rPr lang="en-US" altLang="en-US" sz="2800" dirty="0"/>
            </a:br>
            <a:r>
              <a:rPr lang="en" altLang="en-US" sz="2800" dirty="0"/>
              <a:t>the pH is raised with antacids or </a:t>
            </a:r>
            <a:r>
              <a:rPr lang="sr-Latn-RS" altLang="en-US" sz="2800" dirty="0"/>
              <a:t>H</a:t>
            </a:r>
            <a:r>
              <a:rPr lang="en" altLang="en-US" sz="2800" dirty="0"/>
              <a:t>2 blockers.</a:t>
            </a:r>
            <a:endParaRPr lang="en-US" alt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1EAD3E4F-28FA-628E-99D7-2C040B10F22F}"/>
              </a:ext>
            </a:extLst>
          </p:cNvPr>
          <p:cNvSpPr>
            <a:spLocks noGrp="1" noChangeArrowheads="1"/>
          </p:cNvSpPr>
          <p:nvPr>
            <p:ph type="title"/>
          </p:nvPr>
        </p:nvSpPr>
        <p:spPr/>
        <p:txBody>
          <a:bodyPr/>
          <a:lstStyle/>
          <a:p>
            <a:r>
              <a:rPr lang="en" altLang="en-US" dirty="0"/>
              <a:t>Laxa</a:t>
            </a:r>
            <a:r>
              <a:rPr lang="sr-Latn-RS" altLang="en-US" dirty="0" err="1"/>
              <a:t>tives</a:t>
            </a:r>
            <a:endParaRPr lang="en-US" altLang="en-US" dirty="0"/>
          </a:p>
        </p:txBody>
      </p:sp>
      <p:sp>
        <p:nvSpPr>
          <p:cNvPr id="12291" name="Rectangle 3">
            <a:extLst>
              <a:ext uri="{FF2B5EF4-FFF2-40B4-BE49-F238E27FC236}">
                <a16:creationId xmlns:a16="http://schemas.microsoft.com/office/drawing/2014/main" id="{5E028B9C-B552-6443-9FDC-E9F1B13F1989}"/>
              </a:ext>
            </a:extLst>
          </p:cNvPr>
          <p:cNvSpPr>
            <a:spLocks noGrp="1" noChangeArrowheads="1"/>
          </p:cNvSpPr>
          <p:nvPr>
            <p:ph type="body" sz="half" idx="1"/>
          </p:nvPr>
        </p:nvSpPr>
        <p:spPr/>
        <p:txBody>
          <a:bodyPr/>
          <a:lstStyle/>
          <a:p>
            <a:r>
              <a:rPr lang="en" altLang="en-US" sz="2800" b="1" dirty="0"/>
              <a:t>Laxatives </a:t>
            </a:r>
            <a:r>
              <a:rPr lang="en" altLang="en-US" sz="2800" dirty="0"/>
              <a:t>increase the likelihood of bowel movements in several ways:</a:t>
            </a:r>
          </a:p>
          <a:p>
            <a:pPr>
              <a:buFontTx/>
              <a:buNone/>
            </a:pPr>
            <a:endParaRPr lang="en-US" altLang="en-US" sz="2800" dirty="0"/>
          </a:p>
        </p:txBody>
      </p:sp>
      <p:graphicFrame>
        <p:nvGraphicFramePr>
          <p:cNvPr id="12355" name="Group 67">
            <a:extLst>
              <a:ext uri="{FF2B5EF4-FFF2-40B4-BE49-F238E27FC236}">
                <a16:creationId xmlns:a16="http://schemas.microsoft.com/office/drawing/2014/main" id="{FD9C7175-82DF-406D-7EE8-D2FB7AFA7F9B}"/>
              </a:ext>
            </a:extLst>
          </p:cNvPr>
          <p:cNvGraphicFramePr>
            <a:graphicFrameLocks noGrp="1"/>
          </p:cNvGraphicFramePr>
          <p:nvPr>
            <p:ph sz="half" idx="2"/>
            <p:extLst>
              <p:ext uri="{D42A27DB-BD31-4B8C-83A1-F6EECF244321}">
                <p14:modId xmlns:p14="http://schemas.microsoft.com/office/powerpoint/2010/main" val="528696656"/>
              </p:ext>
            </p:extLst>
          </p:nvPr>
        </p:nvGraphicFramePr>
        <p:xfrm>
          <a:off x="323850" y="2852738"/>
          <a:ext cx="8229600" cy="2811146"/>
        </p:xfrm>
        <a:graphic>
          <a:graphicData uri="http://schemas.openxmlformats.org/drawingml/2006/table">
            <a:tbl>
              <a:tblPr/>
              <a:tblGrid>
                <a:gridCol w="2312988">
                  <a:extLst>
                    <a:ext uri="{9D8B030D-6E8A-4147-A177-3AD203B41FA5}">
                      <a16:colId xmlns:a16="http://schemas.microsoft.com/office/drawing/2014/main" val="2349000388"/>
                    </a:ext>
                  </a:extLst>
                </a:gridCol>
                <a:gridCol w="5916612">
                  <a:extLst>
                    <a:ext uri="{9D8B030D-6E8A-4147-A177-3AD203B41FA5}">
                      <a16:colId xmlns:a16="http://schemas.microsoft.com/office/drawing/2014/main" val="4008118100"/>
                    </a:ext>
                  </a:extLst>
                </a:gridCol>
              </a:tblGrid>
              <a:tr h="50641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1" i="0" u="none" strike="noStrike" cap="none" normalizeH="0" baseline="0">
                          <a:ln>
                            <a:noFill/>
                          </a:ln>
                          <a:solidFill>
                            <a:srgbClr val="000000"/>
                          </a:solidFill>
                          <a:effectLst/>
                          <a:latin typeface="Arial" panose="020B0604020202020204" pitchFamily="34" charset="0"/>
                          <a:cs typeface="Arial" panose="020B0604020202020204" pitchFamily="34" charset="0"/>
                        </a:rPr>
                        <a:t>Mechanism</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1" i="0" u="none" strike="noStrike" cap="none" normalizeH="0" baseline="0">
                          <a:ln>
                            <a:noFill/>
                          </a:ln>
                          <a:solidFill>
                            <a:srgbClr val="000000"/>
                          </a:solidFill>
                          <a:effectLst/>
                          <a:latin typeface="Arial" panose="020B0604020202020204" pitchFamily="34" charset="0"/>
                          <a:cs typeface="Arial" panose="020B0604020202020204" pitchFamily="34" charset="0"/>
                        </a:rPr>
                        <a:t>Examples</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249780010"/>
                  </a:ext>
                </a:extLst>
              </a:tr>
              <a:tr h="33496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cs typeface="Arial" panose="020B0604020202020204" pitchFamily="34" charset="0"/>
                        </a:rPr>
                        <a:t>Irritation</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cs typeface="Arial" panose="020B0604020202020204" pitchFamily="34" charset="0"/>
                        </a:rPr>
                        <a:t>Castor oil, </a:t>
                      </a:r>
                      <a:r>
                        <a:rPr kumimoji="0" lang="en" altLang="en-US" sz="2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cascara, senna</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93801420"/>
                  </a:ext>
                </a:extLst>
              </a:tr>
              <a:tr h="504825">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cs typeface="Arial" panose="020B0604020202020204" pitchFamily="34" charset="0"/>
                        </a:rPr>
                        <a:t>Creating a voluminous chair</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sr-Latn-RS"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a:t>
                      </a:r>
                      <a:r>
                        <a:rPr kumimoji="0" lang="en"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bitter salt</a:t>
                      </a:r>
                      <a:r>
                        <a:rPr kumimoji="0" lang="sr-Latn-RS"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a:t>
                      </a:r>
                      <a:r>
                        <a:rPr kumimoji="0" lang="en" altLang="en-US" sz="2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n"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a:t>
                      </a:r>
                      <a:r>
                        <a:rPr kumimoji="0" lang="en" altLang="en-US" sz="20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Mg[OH] </a:t>
                      </a:r>
                      <a:r>
                        <a:rPr kumimoji="0" lang="en" altLang="en-US" sz="2000" b="0" i="0" u="none" strike="noStrike" cap="none" normalizeH="0" baseline="-30000" dirty="0">
                          <a:ln>
                            <a:noFill/>
                          </a:ln>
                          <a:solidFill>
                            <a:srgbClr val="000000"/>
                          </a:solidFill>
                          <a:effectLst/>
                          <a:latin typeface="Arial" panose="020B0604020202020204" pitchFamily="34" charset="0"/>
                          <a:cs typeface="Times New Roman" panose="02020603050405020304" pitchFamily="18" charset="0"/>
                        </a:rPr>
                        <a:t>2 </a:t>
                      </a:r>
                      <a:r>
                        <a:rPr kumimoji="0" lang="en" altLang="en-US" sz="20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 </a:t>
                      </a:r>
                      <a:r>
                        <a:rPr kumimoji="0" lang="en"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bran</a:t>
                      </a:r>
                      <a:endParaRPr kumimoji="0" lang="en-US" altLang="en-US" sz="2000" b="0" i="0" u="none" strike="noStrike" cap="none" normalizeH="0" baseline="0" dirty="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3282369284"/>
                  </a:ext>
                </a:extLst>
              </a:tr>
              <a:tr h="50641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cs typeface="Arial" panose="020B0604020202020204" pitchFamily="34" charset="0"/>
                        </a:rPr>
                        <a:t>Stool softening</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Dioctyl sodium sulfosuccinate (docusate)</a:t>
                      </a:r>
                      <a:endParaRPr kumimoji="0" lang="en-US" altLang="en-US" sz="2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3082114450"/>
                  </a:ext>
                </a:extLst>
              </a:tr>
              <a:tr h="334963">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a:ln>
                            <a:noFill/>
                          </a:ln>
                          <a:solidFill>
                            <a:srgbClr val="000000"/>
                          </a:solidFill>
                          <a:effectLst/>
                          <a:latin typeface="Arial" panose="020B0604020202020204" pitchFamily="34" charset="0"/>
                          <a:cs typeface="Arial" panose="020B0604020202020204" pitchFamily="34" charset="0"/>
                        </a:rPr>
                        <a:t>"Lubrication"</a:t>
                      </a:r>
                      <a:endParaRPr kumimoji="0" lang="en-US" altLang="en-US" sz="2000" b="0" i="0" u="none" strike="noStrike" cap="none" normalizeH="0" baseline="0">
                        <a:ln>
                          <a:noFill/>
                        </a:ln>
                        <a:solidFill>
                          <a:schemeClr val="tx1"/>
                        </a:solidFill>
                        <a:effectLst/>
                        <a:latin typeface="Arial" panose="020B0604020202020204" pitchFamily="34" charset="0"/>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fontAlgn="base">
                        <a:spcBef>
                          <a:spcPct val="20000"/>
                        </a:spcBef>
                        <a:spcAft>
                          <a:spcPct val="0"/>
                        </a:spcAft>
                        <a:defRPr>
                          <a:solidFill>
                            <a:schemeClr val="tx1"/>
                          </a:solidFill>
                          <a:latin typeface="Arial" panose="020B0604020202020204" pitchFamily="34" charset="0"/>
                        </a:defRPr>
                      </a:lvl6pPr>
                      <a:lvl7pPr marL="2971800" indent="-228600" fontAlgn="base">
                        <a:spcBef>
                          <a:spcPct val="20000"/>
                        </a:spcBef>
                        <a:spcAft>
                          <a:spcPct val="0"/>
                        </a:spcAft>
                        <a:defRPr>
                          <a:solidFill>
                            <a:schemeClr val="tx1"/>
                          </a:solidFill>
                          <a:latin typeface="Arial" panose="020B0604020202020204" pitchFamily="34" charset="0"/>
                        </a:defRPr>
                      </a:lvl7pPr>
                      <a:lvl8pPr marL="3429000" indent="-228600" fontAlgn="base">
                        <a:spcBef>
                          <a:spcPct val="20000"/>
                        </a:spcBef>
                        <a:spcAft>
                          <a:spcPct val="0"/>
                        </a:spcAft>
                        <a:defRPr>
                          <a:solidFill>
                            <a:schemeClr val="tx1"/>
                          </a:solidFill>
                          <a:latin typeface="Arial" panose="020B0604020202020204" pitchFamily="34" charset="0"/>
                        </a:defRPr>
                      </a:lvl8pPr>
                      <a:lvl9pPr marL="3886200" indent="-228600" fontAlgn="base">
                        <a:spcBef>
                          <a:spcPct val="20000"/>
                        </a:spcBef>
                        <a:spcAft>
                          <a:spcPct val="0"/>
                        </a:spcAft>
                        <a:defRPr>
                          <a:solidFill>
                            <a:schemeClr val="tx1"/>
                          </a:solidFill>
                          <a:latin typeface="Arial" panose="020B0604020202020204" pitchFamily="34"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altLang="en-US" sz="20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Paraffin oil, glycerin</a:t>
                      </a:r>
                      <a:endParaRPr kumimoji="0" lang="en-US" altLang="en-US" sz="2000" b="0" i="0" u="none" strike="noStrike" cap="none" normalizeH="0" baseline="0" dirty="0">
                        <a:ln>
                          <a:noFill/>
                        </a:ln>
                        <a:solidFill>
                          <a:schemeClr val="tx1"/>
                        </a:solidFill>
                        <a:effectLst/>
                        <a:latin typeface="Arial" panose="020B0604020202020204" pitchFamily="34" charset="0"/>
                      </a:endParaRPr>
                    </a:p>
                  </a:txBody>
                  <a:tcP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3170205832"/>
                  </a:ext>
                </a:extLst>
              </a:tr>
            </a:tbl>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797</Words>
  <Application>Microsoft Office PowerPoint</Application>
  <PresentationFormat>On-screen Show (4:3)</PresentationFormat>
  <Paragraphs>49</Paragraphs>
  <Slides>11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Default Design</vt:lpstr>
      <vt:lpstr>Pharmacology of the gastrointestinal tract</vt:lpstr>
      <vt:lpstr>Antacids</vt:lpstr>
      <vt:lpstr>Sucralfate</vt:lpstr>
      <vt:lpstr>Proton pump inhibitors</vt:lpstr>
      <vt:lpstr>Antibiotics and ulcer</vt:lpstr>
      <vt:lpstr>Drugs that accelerate the motility of the upper gastrointestinal tract (GIT)</vt:lpstr>
      <vt:lpstr>Medicines with antiemetic action</vt:lpstr>
      <vt:lpstr>Pancreatic enzyme replacement</vt:lpstr>
      <vt:lpstr>Laxatives</vt:lpstr>
      <vt:lpstr>Antidiarrheals</vt:lpstr>
      <vt:lpstr>Medicines that prevent the formation of gallstones</vt:lpstr>
    </vt:vector>
  </TitlesOfParts>
  <Company>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Boj</cp:lastModifiedBy>
  <cp:revision>22</cp:revision>
  <dcterms:created xsi:type="dcterms:W3CDTF">2005-01-23T18:19:08Z</dcterms:created>
  <dcterms:modified xsi:type="dcterms:W3CDTF">2023-07-29T18:07:50Z</dcterms:modified>
</cp:coreProperties>
</file>